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4" r:id="rId1"/>
    <p:sldMasterId id="2147483819" r:id="rId2"/>
  </p:sldMasterIdLst>
  <p:sldIdLst>
    <p:sldId id="282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Relationship Id="rId8" Type="http://schemas.openxmlformats.org/officeDocument/2006/relationships/slide" Target="slides/slide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955CA7-BA7F-46F0-9270-748ECD22E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B1F8FB-309C-44A8-B4EC-084592CF35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3CBE49-13E8-4C61-AA7D-7104E85193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02E3CD-6B5C-4341-9F9B-E91F35BF00F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7269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931DF3-0CFE-4A10-93C6-CA7811A5C9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C73201-569D-4F4A-8A7A-8CA7C14095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06FDEA-F94F-4C0F-B8CE-2EC8503576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9AA48D-A19E-4D73-8BD4-485E04FD2A5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53349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F125B8-B014-438B-8A05-020E291FF2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3742DE-5124-415C-A602-AD9BF54575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812F7E-DBF6-4750-BA60-FC238443B0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EE7F10-028A-4EEF-8456-720D27F849D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362785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B40CBD9-EE67-4F3C-876B-AED61F25B1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54C1FAB-D58D-4A30-85BE-091962E6D3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1257882-EF4B-46FD-BE24-A95157D2F9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597D23-5663-4B4C-908F-F56FA15B478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952066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CD4ACB-A85D-4D6C-9043-77326038CD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B415FD-A8ED-4C03-ACB0-C800C042DB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813129-18B9-479E-B729-45C42D9E1A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DF8C3E-A0B2-4FE4-813E-D64FD1C6B1F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349808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5A6715-A9BC-432A-84F5-8CD81C9809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0FE25E-D187-4F47-AED0-1414508331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48AB3A-352B-4445-B887-EDF3E245C8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4B1986-5185-4A57-A0EB-BC249CEC2B0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494447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A27EB6-CD7B-4E03-9943-1C1F0D7AAE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1DDF2D-9DC5-4E6A-8FD4-1951D738E7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87A167-11E2-4296-88FB-616CBD9DD8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D40801-B91B-49BE-A650-6681D7054AC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16862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FB47F8B-EDD6-4E05-8069-58E441FA04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7EC9674-CEC6-4F9A-8B5B-AC86E910B8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D1C6A87-7AB7-43F9-A42D-8E43850708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D3D8CF-A74D-4A38-BFFC-4523E2F37E7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269487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980BD5D5-A323-4624-A7CD-BEEB0EB5C9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144AB1EA-7C08-4DB9-AFBA-4E832EB14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AFCFDDEA-6B39-4332-A969-612A1BC3B3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0651FA-9930-4DD6-9F04-B267C71F8B1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601857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A1EFB486-6FB7-4889-A181-B029842F64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62C7B414-22A5-43ED-8AB0-793AD09056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2EC916BA-F35E-41BE-B0D5-E633AEDDA8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D7EC60-E494-4E71-AD26-D3BB7AF10B0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781266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16EC8B4A-546F-44C1-B73F-93FA1D6CA2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37E5BDBE-E0E4-455B-8BD7-3EF8FA5052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137E36A1-6224-42A1-86E6-8344364007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34081-26CE-43B7-A193-E2E19872C5A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48640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C9F78E-01DB-492D-95AF-669331C556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8445FC-2454-4AB7-B808-65B88C48C6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103AF6-1AB3-4CCC-9FD5-69D93AABCA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0358B7-234F-4DAA-9AEF-6B69E0ED783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8060314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11B7109-51DB-4BDB-87C8-DEA1570B3F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FE9379B-508E-47DC-B115-A5F39FB990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7F93CD5-9978-44EA-8C3B-4729573E38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D6FE7D-3EC9-40A0-B262-1EFA0E44310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7976434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7B0B1F0-2E0A-43E7-A5FC-4DEB1279FF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C384E34-DA63-450D-8EF7-79A8C9864E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5376334-AE75-423A-A4E5-2C39143C62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3A109B-4782-4CD8-9892-31F165DAB94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1895720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301DD35-D2DF-494F-91EC-A2963C7BD1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EFA57D8-7462-4342-A590-2D8524FF2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9D740AE-C4E8-4343-ACFA-07612B5CCB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0AE884-02C0-47B9-B7C0-ED6DE304F47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0082244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4C9137-3C6B-4A6A-A018-5F598088BC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8DCA8F-C5D7-4107-B339-E26DDDC0BB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2DB2B5-5779-4F06-A69D-744D17BA7C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48A197-A946-4241-BE4B-0622C67FA61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7562173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A4369E9-3CCC-4B98-8698-A8EADA16B0DC}"/>
              </a:ext>
            </a:extLst>
          </p:cNvPr>
          <p:cNvSpPr txBox="1"/>
          <p:nvPr/>
        </p:nvSpPr>
        <p:spPr>
          <a:xfrm>
            <a:off x="674688" y="971550"/>
            <a:ext cx="600075" cy="1970088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eaLnBrk="1" hangingPunct="1">
              <a:defRPr/>
            </a:pPr>
            <a:r>
              <a:rPr lang="en-US" dirty="0"/>
              <a:t>“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55B91BE-B4CF-4C07-B0D3-6FB0050695A9}"/>
              </a:ext>
            </a:extLst>
          </p:cNvPr>
          <p:cNvSpPr txBox="1"/>
          <p:nvPr/>
        </p:nvSpPr>
        <p:spPr>
          <a:xfrm>
            <a:off x="6999288" y="2613025"/>
            <a:ext cx="601662" cy="1970088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eaLnBrk="1" hangingPunct="1">
              <a:defRPr/>
            </a:pPr>
            <a:r>
              <a:rPr lang="en-US" dirty="0"/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rtlCol="0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08C1FC56-9227-4CBF-BAA0-E4AC229C23D0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B53A716-E4C1-419E-81B8-D4DAE958B550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E6F17C7-D250-4216-A8C6-8B03D756CDF7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AA463B-8935-49FA-B01C-9EE74946DA7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7680635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78C57C-BBE9-4CB2-89DB-74DA153540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1D1EAD-D6F4-48C3-A0C6-F2A106C52F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38A8F8-B8A8-4167-81DC-A8BEE283B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15A038-53C7-4441-AC30-260B93604E2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7501200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16">
            <a:extLst>
              <a:ext uri="{FF2B5EF4-FFF2-40B4-BE49-F238E27FC236}">
                <a16:creationId xmlns:a16="http://schemas.microsoft.com/office/drawing/2014/main" id="{7BE59522-17DF-42C2-9AA9-666A8C54E559}"/>
              </a:ext>
            </a:extLst>
          </p:cNvPr>
          <p:cNvCxnSpPr/>
          <p:nvPr/>
        </p:nvCxnSpPr>
        <p:spPr>
          <a:xfrm>
            <a:off x="2795588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17">
            <a:extLst>
              <a:ext uri="{FF2B5EF4-FFF2-40B4-BE49-F238E27FC236}">
                <a16:creationId xmlns:a16="http://schemas.microsoft.com/office/drawing/2014/main" id="{E54E5B58-1041-41F2-8649-D673917C0D76}"/>
              </a:ext>
            </a:extLst>
          </p:cNvPr>
          <p:cNvCxnSpPr/>
          <p:nvPr/>
        </p:nvCxnSpPr>
        <p:spPr>
          <a:xfrm>
            <a:off x="5222875" y="2133600"/>
            <a:ext cx="0" cy="3967163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38E17983-919D-4B69-96E0-A588FFEB8F02}"/>
              </a:ext>
            </a:extLst>
          </p:cNvPr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BC9EE9D2-2048-4DAB-9C8D-E8B12127BC49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081B86EA-6219-46F1-B66C-AF8D1D2F9E43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0EFEB9-A8BB-4196-9B9B-0E60FD29D15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7546980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8">
            <a:extLst>
              <a:ext uri="{FF2B5EF4-FFF2-40B4-BE49-F238E27FC236}">
                <a16:creationId xmlns:a16="http://schemas.microsoft.com/office/drawing/2014/main" id="{EC9E7A65-1C75-46F4-BEFB-D9A3CE86A463}"/>
              </a:ext>
            </a:extLst>
          </p:cNvPr>
          <p:cNvCxnSpPr/>
          <p:nvPr/>
        </p:nvCxnSpPr>
        <p:spPr>
          <a:xfrm>
            <a:off x="2795588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9">
            <a:extLst>
              <a:ext uri="{FF2B5EF4-FFF2-40B4-BE49-F238E27FC236}">
                <a16:creationId xmlns:a16="http://schemas.microsoft.com/office/drawing/2014/main" id="{40C57CE2-46F9-4E47-ACEF-26BABE2479D5}"/>
              </a:ext>
            </a:extLst>
          </p:cNvPr>
          <p:cNvCxnSpPr/>
          <p:nvPr/>
        </p:nvCxnSpPr>
        <p:spPr>
          <a:xfrm>
            <a:off x="5222875" y="2133600"/>
            <a:ext cx="0" cy="3967163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B279C4CB-63A4-4753-9478-54DA3591B4AE}"/>
              </a:ext>
            </a:extLst>
          </p:cNvPr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6" name="Footer Placeholder 4">
            <a:extLst>
              <a:ext uri="{FF2B5EF4-FFF2-40B4-BE49-F238E27FC236}">
                <a16:creationId xmlns:a16="http://schemas.microsoft.com/office/drawing/2014/main" id="{ABC56207-C5B0-4CFA-B97D-E50F55F0A02A}"/>
              </a:ext>
            </a:extLst>
          </p:cNvPr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5C062323-D11C-4BEC-A54B-3C3B30FD4D7F}"/>
              </a:ext>
            </a:extLst>
          </p:cNvPr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F05704-AFEF-4BD3-BA7E-80F397368DC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6848339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0DD9BD-82C4-4CC5-B229-1F4D9DE3C0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A58D2B-CBA9-43AB-9EAD-3F5AA78880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4526A5-2288-47BF-8C96-B4A8CD0847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50A2D3-869E-4A68-996C-E1B570C1F5C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9872387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7DA924-855C-4852-B663-13F5A039F2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6000A3-34DC-4238-B731-3C57BD5EC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344815-4A2A-465B-9196-845507EAA1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C67B0-F693-404C-A4AD-808B456AED8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06400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/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31AE8C-F803-49F4-8A4F-E1E05D3382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F18332-A984-4E5F-AD72-B41ED95173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4AD762-D15B-4844-B7CB-880E004A94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655971-0145-4386-A05F-865DC8D8C37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7437471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endParaRPr lang="ru-RU" noProof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D2CF4E1-3CF3-435E-A600-101B56523A2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9E46943-2F47-454D-A83C-0AD22D59E2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C06C37D-A3DD-4F1E-8851-4C9C940A22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71167A-BCA3-4782-965E-618E0505F6B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55509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9346AC8-E3F4-4FEA-929C-B96C25802D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1D17BDA-B849-4BA0-A831-4792417A65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D28BA60-56DA-454A-8533-B09AF6662F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4B39BD-B9CB-4C6B-9A76-62FC31EEB23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74438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DB839C1C-4477-474F-A6A3-3FCE740534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31B60657-A893-47B0-8997-4772B74507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0D1B3235-96BD-4611-A1FE-B9A55F650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44A57C-5C69-4F95-830D-D98F2F6CAF6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13993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7E7C5379-7148-47EF-8FC8-3897DD79D1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BB2D5AE8-F05C-42AD-A981-76AC3C1DAA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B990AFA7-C0A5-4554-ABDA-B78908E8F7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7038EE-788F-4682-8295-489F6A1298C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88262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3E570BE1-5905-43D0-864A-AA6A7E8229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44492D7B-420A-4B11-8A29-2DC1CEEDAF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13021B7-0B21-463B-B516-E03642FF02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6F1792-D43D-4B02-A890-2F54F64D0BF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19158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/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1DEBDC9-3EF7-42D0-97AE-3EF0B716A6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A91FF5F-9012-4427-A361-703B64E8F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A589A34-E790-4EC8-84AB-E72674D0BE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8C1E6C-E008-49E4-AB36-A56A2B066FB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43731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/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0D8AADE-86AC-44E4-8965-F05F677A97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56F1B74-1325-433E-A092-8739188992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09F26A0-E99E-4F8E-A14F-A9BE59C98C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A7BF8B-4610-4054-B77B-5F2121467F9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2731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1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slideLayout" Target="../slideLayouts/slideLayout29.xml"/><Relationship Id="rId2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28.xml"/><Relationship Id="rId20" Type="http://schemas.openxmlformats.org/officeDocument/2006/relationships/image" Target="../media/image2.jpe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19" Type="http://schemas.openxmlformats.org/officeDocument/2006/relationships/theme" Target="../theme/theme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8F6F0CC4-2E95-40F4-A7C9-DEFAB69F65CB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33413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  <a:endParaRPr lang="en-US" alt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2AC38C-A750-4DAC-9D8E-96B71533F1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3413" y="1828800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1F3AE1-CF7C-490C-9A41-8CADCFA453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BF4095-4105-4FB1-87DD-614BFEF62F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6151B-3DE3-4A67-85AE-788D0507A5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62713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defRPr sz="825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0C1C09A-70ED-4107-98EF-5AB6F37BF97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3" r:id="rId1"/>
    <p:sldLayoutId id="2147483844" r:id="rId2"/>
    <p:sldLayoutId id="2147483845" r:id="rId3"/>
    <p:sldLayoutId id="2147483846" r:id="rId4"/>
    <p:sldLayoutId id="2147483847" r:id="rId5"/>
    <p:sldLayoutId id="2147483848" r:id="rId6"/>
    <p:sldLayoutId id="2147483849" r:id="rId7"/>
    <p:sldLayoutId id="2147483850" r:id="rId8"/>
    <p:sldLayoutId id="2147483851" r:id="rId9"/>
    <p:sldLayoutId id="2147483852" r:id="rId10"/>
    <p:sldLayoutId id="2147483853" r:id="rId11"/>
    <p:sldLayoutId id="2147483868" r:id="rId12"/>
  </p:sldLayoutIdLst>
  <p:txStyles>
    <p:titleStyle>
      <a:lvl1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fontAlgn="base">
        <a:lnSpc>
          <a:spcPct val="90000"/>
        </a:lnSpc>
        <a:spcBef>
          <a:spcPts val="750"/>
        </a:spcBef>
        <a:spcAft>
          <a:spcPct val="0"/>
        </a:spcAft>
        <a:buFont typeface="Wingdings 2" panose="05020102010507070707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Wingdings 2" panose="05020102010507070707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Wingdings 2" panose="05020102010507070707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Wingdings 2" panose="05020102010507070707" pitchFamily="18" charset="2"/>
        <a:buChar char="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Wingdings 2" panose="05020102010507070707" pitchFamily="18" charset="2"/>
        <a:buChar char="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0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>
            <a:extLst>
              <a:ext uri="{FF2B5EF4-FFF2-40B4-BE49-F238E27FC236}">
                <a16:creationId xmlns:a16="http://schemas.microsoft.com/office/drawing/2014/main" id="{E2E8B7D3-30B0-4F32-87C1-74860F65C922}"/>
              </a:ext>
            </a:extLst>
          </p:cNvPr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4CEED17D-6406-43BE-BCE6-B6208C9E3F77}"/>
              </a:ext>
            </a:extLst>
          </p:cNvPr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60CF5213-1B4A-4C2C-89F1-34AABB05BEF5}"/>
              </a:ext>
            </a:extLst>
          </p:cNvPr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BC376E48-C534-48F5-BE2E-9A8EAEA95010}"/>
              </a:ext>
            </a:extLst>
          </p:cNvPr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6C285403-1AD2-4766-B29A-09B1C03ABEB1}"/>
              </a:ext>
            </a:extLst>
          </p:cNvPr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108B0CF-3B75-4ED0-B21B-07043A1F7C88}"/>
              </a:ext>
            </a:extLst>
          </p:cNvPr>
          <p:cNvSpPr/>
          <p:nvPr/>
        </p:nvSpPr>
        <p:spPr>
          <a:xfrm>
            <a:off x="7745413" y="0"/>
            <a:ext cx="685800" cy="11001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66" name="Title Placeholder 1">
            <a:extLst>
              <a:ext uri="{FF2B5EF4-FFF2-40B4-BE49-F238E27FC236}">
                <a16:creationId xmlns:a16="http://schemas.microsoft.com/office/drawing/2014/main" id="{C446E532-BED5-4477-81BB-4B974BF756C1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84188" y="452438"/>
            <a:ext cx="7056437" cy="140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  <a:endParaRPr lang="en-US" altLang="ru-RU"/>
          </a:p>
        </p:txBody>
      </p:sp>
      <p:sp>
        <p:nvSpPr>
          <p:cNvPr id="2067" name="Text Placeholder 2">
            <a:extLst>
              <a:ext uri="{FF2B5EF4-FFF2-40B4-BE49-F238E27FC236}">
                <a16:creationId xmlns:a16="http://schemas.microsoft.com/office/drawing/2014/main" id="{8A70B7A1-0C50-4BE6-9B04-E5534427A88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27088" y="2052638"/>
            <a:ext cx="6711950" cy="419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  <a:endParaRPr lang="en-US" alt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3B9E93-1327-4F94-B85C-94C85851E0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5400000">
            <a:off x="7494588" y="1828800"/>
            <a:ext cx="990600" cy="228600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 eaLnBrk="1" hangingPunct="1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1C23E9-364B-4C83-BF35-8CF370ECEB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6233318" y="3263107"/>
            <a:ext cx="3859213" cy="2286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F0973E-68AA-4342-B843-9842D5E8DF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gray">
          <a:xfrm>
            <a:off x="7766050" y="295275"/>
            <a:ext cx="628650" cy="7683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 eaLnBrk="1" hangingPunct="1">
              <a:defRPr sz="2801" b="0" i="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7F9E8CD-3C0D-46DC-810B-160E3B3626B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54" r:id="rId1"/>
    <p:sldLayoutId id="2147483855" r:id="rId2"/>
    <p:sldLayoutId id="2147483856" r:id="rId3"/>
    <p:sldLayoutId id="2147483857" r:id="rId4"/>
    <p:sldLayoutId id="2147483858" r:id="rId5"/>
    <p:sldLayoutId id="2147483859" r:id="rId6"/>
    <p:sldLayoutId id="2147483860" r:id="rId7"/>
    <p:sldLayoutId id="2147483861" r:id="rId8"/>
    <p:sldLayoutId id="2147483862" r:id="rId9"/>
    <p:sldLayoutId id="2147483863" r:id="rId10"/>
    <p:sldLayoutId id="2147483864" r:id="rId11"/>
    <p:sldLayoutId id="2147483869" r:id="rId12"/>
    <p:sldLayoutId id="2147483865" r:id="rId13"/>
    <p:sldLayoutId id="2147483870" r:id="rId14"/>
    <p:sldLayoutId id="2147483871" r:id="rId15"/>
    <p:sldLayoutId id="2147483866" r:id="rId16"/>
    <p:sldLayoutId id="2147483867" r:id="rId17"/>
    <p:sldLayoutId id="2147483872" r:id="rId18"/>
  </p:sldLayoutIdLst>
  <p:txStyles>
    <p:titleStyle>
      <a:lvl1pPr algn="l" defTabSz="457200" rtl="0" fontAlgn="base">
        <a:spcBef>
          <a:spcPct val="0"/>
        </a:spcBef>
        <a:spcAft>
          <a:spcPct val="0"/>
        </a:spcAft>
        <a:defRPr sz="4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defTabSz="457200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entury Gothic" panose="020B0502020202020204" pitchFamily="34" charset="0"/>
        </a:defRPr>
      </a:lvl2pPr>
      <a:lvl3pPr algn="l" defTabSz="457200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entury Gothic" panose="020B0502020202020204" pitchFamily="34" charset="0"/>
        </a:defRPr>
      </a:lvl3pPr>
      <a:lvl4pPr algn="l" defTabSz="457200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entury Gothic" panose="020B0502020202020204" pitchFamily="34" charset="0"/>
        </a:defRPr>
      </a:lvl4pPr>
      <a:lvl5pPr algn="l" defTabSz="457200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entury Gothic" panose="020B0502020202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fontAlgn="base">
        <a:spcBef>
          <a:spcPts val="1000"/>
        </a:spcBef>
        <a:spcAft>
          <a:spcPct val="0"/>
        </a:spcAft>
        <a:buClr>
          <a:srgbClr val="8AD0D6"/>
        </a:buClr>
        <a:buSzPct val="80000"/>
        <a:buFont typeface="Wingdings 3" panose="05040102010807070707" pitchFamily="18" charset="2"/>
        <a:buChar char=""/>
        <a:defRPr sz="200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fontAlgn="base">
        <a:spcBef>
          <a:spcPts val="1000"/>
        </a:spcBef>
        <a:spcAft>
          <a:spcPct val="0"/>
        </a:spcAft>
        <a:buClr>
          <a:srgbClr val="8AD0D6"/>
        </a:buClr>
        <a:buSzPct val="80000"/>
        <a:buFont typeface="Wingdings 3" panose="05040102010807070707" pitchFamily="18" charset="2"/>
        <a:buChar char=""/>
        <a:defRPr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fontAlgn="base">
        <a:spcBef>
          <a:spcPts val="1000"/>
        </a:spcBef>
        <a:spcAft>
          <a:spcPct val="0"/>
        </a:spcAft>
        <a:buClr>
          <a:srgbClr val="8AD0D6"/>
        </a:buClr>
        <a:buSzPct val="80000"/>
        <a:buFont typeface="Wingdings 3" panose="05040102010807070707" pitchFamily="18" charset="2"/>
        <a:buChar char=""/>
        <a:defRPr sz="160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fontAlgn="base">
        <a:spcBef>
          <a:spcPts val="1000"/>
        </a:spcBef>
        <a:spcAft>
          <a:spcPct val="0"/>
        </a:spcAft>
        <a:buClr>
          <a:srgbClr val="8AD0D6"/>
        </a:buClr>
        <a:buSzPct val="80000"/>
        <a:buFont typeface="Wingdings 3" panose="05040102010807070707" pitchFamily="18" charset="2"/>
        <a:buChar char=""/>
        <a:defRPr sz="140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fontAlgn="base">
        <a:spcBef>
          <a:spcPts val="1000"/>
        </a:spcBef>
        <a:spcAft>
          <a:spcPct val="0"/>
        </a:spcAft>
        <a:buClr>
          <a:srgbClr val="8AD0D6"/>
        </a:buClr>
        <a:buSzPct val="80000"/>
        <a:buFont typeface="Wingdings 3" panose="05040102010807070707" pitchFamily="18" charset="2"/>
        <a:buChar char=""/>
        <a:defRPr sz="140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terface.ru/ca/cacase.htm#1" TargetMode="External"/><Relationship Id="rId7" Type="http://schemas.openxmlformats.org/officeDocument/2006/relationships/hyperlink" Target="http://www.interface.ru/ca/cacase.htm#5" TargetMode="External"/><Relationship Id="rId2" Type="http://schemas.openxmlformats.org/officeDocument/2006/relationships/hyperlink" Target="http://www.interface.ru/ca/cacase.htm#3" TargetMode="External"/><Relationship Id="rId1" Type="http://schemas.openxmlformats.org/officeDocument/2006/relationships/slideLayout" Target="../slideLayouts/slideLayout14.xml"/><Relationship Id="rId6" Type="http://schemas.openxmlformats.org/officeDocument/2006/relationships/hyperlink" Target="http://www.interface.ru/ca/spd.htm" TargetMode="External"/><Relationship Id="rId5" Type="http://schemas.openxmlformats.org/officeDocument/2006/relationships/hyperlink" Target="http://www.interface.ru/ca/cacase.htm#4" TargetMode="External"/><Relationship Id="rId4" Type="http://schemas.openxmlformats.org/officeDocument/2006/relationships/hyperlink" Target="http://www.interface.ru/ca/cacase.htm#2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2DA8B9-4DAF-4B3B-949E-4392C08B73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7624" y="2728912"/>
            <a:ext cx="7056437" cy="1400175"/>
          </a:xfrm>
        </p:spPr>
        <p:txBody>
          <a:bodyPr/>
          <a:lstStyle/>
          <a:p>
            <a:pPr algn="ctr"/>
            <a:r>
              <a:rPr lang="ru-RU" dirty="0">
                <a:solidFill>
                  <a:srgbClr val="00B0F0"/>
                </a:solidFill>
              </a:rPr>
              <a:t>Лекция 10</a:t>
            </a:r>
            <a:br>
              <a:rPr lang="ru-RU" dirty="0"/>
            </a:br>
            <a:r>
              <a:rPr lang="en-US" dirty="0"/>
              <a:t>Case </a:t>
            </a:r>
            <a:r>
              <a:rPr lang="kk-KZ" dirty="0"/>
              <a:t>технологии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49217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>
            <a:extLst>
              <a:ext uri="{FF2B5EF4-FFF2-40B4-BE49-F238E27FC236}">
                <a16:creationId xmlns:a16="http://schemas.microsoft.com/office/drawing/2014/main" id="{CB23C5A1-8445-41BE-8B68-C1232AA627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692150"/>
            <a:ext cx="8229600" cy="1143000"/>
          </a:xfrm>
        </p:spPr>
        <p:txBody>
          <a:bodyPr rtlCol="0">
            <a:normAutofit fontScale="90000"/>
          </a:bodyPr>
          <a:lstStyle/>
          <a:p>
            <a:pPr defTabSz="457207" fontAlgn="auto">
              <a:spcAft>
                <a:spcPts val="0"/>
              </a:spcAft>
              <a:defRPr/>
            </a:pPr>
            <a:r>
              <a:rPr lang="en-US" altLang="ru-RU" sz="4000" b="1"/>
              <a:t>SE</a:t>
            </a:r>
            <a:r>
              <a:rPr lang="ru-RU" altLang="ru-RU" sz="4000"/>
              <a:t> </a:t>
            </a:r>
            <a:r>
              <a:rPr lang="en-US" altLang="ru-RU" sz="4000"/>
              <a:t>- </a:t>
            </a:r>
            <a:r>
              <a:rPr lang="ru-RU" altLang="ru-RU" sz="4000"/>
              <a:t>нисходящий подход</a:t>
            </a:r>
            <a:r>
              <a:rPr lang="en-US" altLang="ru-RU" sz="4000"/>
              <a:t>;</a:t>
            </a:r>
            <a:br>
              <a:rPr lang="en-US" altLang="ru-RU" sz="4000"/>
            </a:br>
            <a:r>
              <a:rPr lang="en-US" altLang="ru-RU" sz="4000" b="1"/>
              <a:t>IE</a:t>
            </a:r>
            <a:r>
              <a:rPr lang="ru-RU" altLang="ru-RU" sz="4000"/>
              <a:t> - более новая дисциплина.  </a:t>
            </a:r>
          </a:p>
        </p:txBody>
      </p:sp>
      <p:pic>
        <p:nvPicPr>
          <p:cNvPr id="16387" name="Picture 4">
            <a:extLst>
              <a:ext uri="{FF2B5EF4-FFF2-40B4-BE49-F238E27FC236}">
                <a16:creationId xmlns:a16="http://schemas.microsoft.com/office/drawing/2014/main" id="{96BBE72B-0796-403F-9B03-A3081A204B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2113" y="1989138"/>
            <a:ext cx="5718175" cy="4868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8B55B13F-B598-45FC-B09A-729A1C33FC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620713"/>
            <a:ext cx="8229600" cy="1143000"/>
          </a:xfrm>
        </p:spPr>
        <p:txBody>
          <a:bodyPr/>
          <a:lstStyle/>
          <a:p>
            <a:r>
              <a:rPr lang="ru-RU" altLang="ru-RU" sz="4000"/>
              <a:t>Состав типовой CASE-системы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130C9C18-FA1B-45CA-84EE-FED5FF7FBEB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989138"/>
            <a:ext cx="8229600" cy="44640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/>
              <a:t>диаграммеры, </a:t>
            </a:r>
          </a:p>
          <a:p>
            <a:pPr>
              <a:lnSpc>
                <a:spcPct val="90000"/>
              </a:lnSpc>
            </a:pPr>
            <a:r>
              <a:rPr lang="ru-RU" altLang="ru-RU"/>
              <a:t>средства для конструирования пользовательского интерфейса,</a:t>
            </a:r>
          </a:p>
          <a:p>
            <a:pPr>
              <a:lnSpc>
                <a:spcPct val="90000"/>
              </a:lnSpc>
            </a:pPr>
            <a:r>
              <a:rPr lang="ru-RU" altLang="ru-RU"/>
              <a:t>генераторы приложений, </a:t>
            </a:r>
          </a:p>
          <a:p>
            <a:pPr>
              <a:lnSpc>
                <a:spcPct val="90000"/>
              </a:lnSpc>
            </a:pPr>
            <a:r>
              <a:rPr lang="ru-RU" altLang="ru-RU"/>
              <a:t>генераторы документации, </a:t>
            </a:r>
          </a:p>
          <a:p>
            <a:pPr>
              <a:lnSpc>
                <a:spcPct val="90000"/>
              </a:lnSpc>
            </a:pPr>
            <a:r>
              <a:rPr lang="ru-RU" altLang="ru-RU"/>
              <a:t>система программирования,</a:t>
            </a:r>
          </a:p>
          <a:p>
            <a:pPr>
              <a:lnSpc>
                <a:spcPct val="90000"/>
              </a:lnSpc>
            </a:pPr>
            <a:r>
              <a:rPr lang="ru-RU" altLang="ru-RU"/>
              <a:t>центральная база данных проекта – репозиторий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4" name="Group 4">
            <a:extLst>
              <a:ext uri="{FF2B5EF4-FFF2-40B4-BE49-F238E27FC236}">
                <a16:creationId xmlns:a16="http://schemas.microsoft.com/office/drawing/2014/main" id="{BD1C6FDC-C4E2-4FC4-A6D6-7122CB95FA53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468313" y="892175"/>
            <a:ext cx="8280400" cy="5965825"/>
            <a:chOff x="2160" y="5362"/>
            <a:chExt cx="7920" cy="6768"/>
          </a:xfrm>
        </p:grpSpPr>
        <p:sp>
          <p:nvSpPr>
            <p:cNvPr id="18435" name="AutoShape 5">
              <a:extLst>
                <a:ext uri="{FF2B5EF4-FFF2-40B4-BE49-F238E27FC236}">
                  <a16:creationId xmlns:a16="http://schemas.microsoft.com/office/drawing/2014/main" id="{7740EDDC-A020-4991-9458-632732AF00D3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328" y="6658"/>
              <a:ext cx="2016" cy="2592"/>
            </a:xfrm>
            <a:prstGeom prst="flowChartMagneticDisk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ru-RU" altLang="ru-RU" sz="1400">
                <a:solidFill>
                  <a:schemeClr val="bg1"/>
                </a:solidFill>
              </a:endParaRPr>
            </a:p>
            <a:p>
              <a:pPr algn="ctr" eaLnBrk="1" hangingPunct="1"/>
              <a:r>
                <a:rPr lang="ru-RU" altLang="ru-RU" sz="1400" b="1">
                  <a:solidFill>
                    <a:schemeClr val="bg1"/>
                  </a:solidFill>
                  <a:latin typeface="Times New Roman" panose="02020603050405020304" pitchFamily="18" charset="0"/>
                </a:rPr>
                <a:t>Репозиторий (БД)</a:t>
              </a:r>
              <a:endParaRPr lang="ru-RU" altLang="ru-RU" b="1">
                <a:solidFill>
                  <a:schemeClr val="bg1"/>
                </a:solidFill>
              </a:endParaRPr>
            </a:p>
          </p:txBody>
        </p:sp>
        <p:sp>
          <p:nvSpPr>
            <p:cNvPr id="18436" name="AutoShape 6">
              <a:extLst>
                <a:ext uri="{FF2B5EF4-FFF2-40B4-BE49-F238E27FC236}">
                  <a16:creationId xmlns:a16="http://schemas.microsoft.com/office/drawing/2014/main" id="{564B721E-116F-4F1C-9346-90B302120FC8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160" y="5362"/>
              <a:ext cx="3600" cy="864"/>
            </a:xfrm>
            <a:prstGeom prst="flowChartProcess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ru-RU" altLang="ru-RU" sz="1200" b="1">
                  <a:solidFill>
                    <a:schemeClr val="bg1"/>
                  </a:solidFill>
                </a:rPr>
                <a:t>Диаграммер</a:t>
              </a:r>
              <a:r>
                <a:rPr lang="ru-RU" altLang="ru-RU" sz="1200" b="1"/>
                <a:t> </a:t>
              </a:r>
              <a:r>
                <a:rPr lang="ru-RU" altLang="ru-RU" sz="1200" b="1">
                  <a:solidFill>
                    <a:schemeClr val="bg1"/>
                  </a:solidFill>
                </a:rPr>
                <a:t>потоковых</a:t>
              </a:r>
              <a:r>
                <a:rPr lang="ru-RU" altLang="ru-RU" sz="1200" b="1"/>
                <a:t> </a:t>
              </a:r>
              <a:r>
                <a:rPr lang="ru-RU" altLang="ru-RU" sz="1200" b="1">
                  <a:solidFill>
                    <a:schemeClr val="bg1"/>
                  </a:solidFill>
                </a:rPr>
                <a:t>данных</a:t>
              </a:r>
            </a:p>
            <a:p>
              <a:pPr algn="ctr" eaLnBrk="1" hangingPunct="1"/>
              <a:r>
                <a:rPr lang="ru-RU" altLang="ru-RU" sz="1200" b="1">
                  <a:solidFill>
                    <a:schemeClr val="bg1"/>
                  </a:solidFill>
                </a:rPr>
                <a:t>(</a:t>
              </a:r>
              <a:r>
                <a:rPr lang="en-US" altLang="ru-RU" sz="1200" b="1">
                  <a:solidFill>
                    <a:schemeClr val="bg1"/>
                  </a:solidFill>
                </a:rPr>
                <a:t>DFD</a:t>
              </a:r>
              <a:r>
                <a:rPr lang="ru-RU" altLang="ru-RU" sz="1200" b="1">
                  <a:solidFill>
                    <a:schemeClr val="bg1"/>
                  </a:solidFill>
                </a:rPr>
                <a:t>-диаграммер)</a:t>
              </a:r>
              <a:endParaRPr lang="ru-RU" altLang="ru-RU">
                <a:solidFill>
                  <a:schemeClr val="bg1"/>
                </a:solidFill>
              </a:endParaRPr>
            </a:p>
          </p:txBody>
        </p:sp>
        <p:sp>
          <p:nvSpPr>
            <p:cNvPr id="18437" name="Rectangle 7">
              <a:extLst>
                <a:ext uri="{FF2B5EF4-FFF2-40B4-BE49-F238E27FC236}">
                  <a16:creationId xmlns:a16="http://schemas.microsoft.com/office/drawing/2014/main" id="{49EB9C77-DE03-45BA-93F2-CCED088F5E14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776" y="5362"/>
              <a:ext cx="2304" cy="86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ru-RU" altLang="ru-RU" sz="1200" b="1">
                  <a:solidFill>
                    <a:schemeClr val="bg1"/>
                  </a:solidFill>
                </a:rPr>
                <a:t>Анализатор</a:t>
              </a:r>
              <a:endParaRPr lang="ru-RU" altLang="ru-RU">
                <a:solidFill>
                  <a:schemeClr val="bg1"/>
                </a:solidFill>
              </a:endParaRPr>
            </a:p>
          </p:txBody>
        </p:sp>
        <p:sp>
          <p:nvSpPr>
            <p:cNvPr id="18438" name="Rectangle 8">
              <a:extLst>
                <a:ext uri="{FF2B5EF4-FFF2-40B4-BE49-F238E27FC236}">
                  <a16:creationId xmlns:a16="http://schemas.microsoft.com/office/drawing/2014/main" id="{2FA905E2-15AA-4425-9698-0047255854BB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160" y="7810"/>
              <a:ext cx="2304" cy="86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ru-RU" altLang="ru-RU" sz="1200" b="1">
                  <a:solidFill>
                    <a:schemeClr val="bg1"/>
                  </a:solidFill>
                </a:rPr>
                <a:t>Система</a:t>
              </a:r>
              <a:r>
                <a:rPr lang="ru-RU" altLang="ru-RU" sz="1200" b="1"/>
                <a:t> </a:t>
              </a:r>
              <a:r>
                <a:rPr lang="ru-RU" altLang="ru-RU" sz="1200" b="1">
                  <a:solidFill>
                    <a:schemeClr val="bg1"/>
                  </a:solidFill>
                </a:rPr>
                <a:t>программирования</a:t>
              </a:r>
              <a:r>
                <a:rPr lang="ru-RU" altLang="ru-RU" sz="1200" b="1"/>
                <a:t> </a:t>
              </a:r>
              <a:endParaRPr lang="ru-RU" altLang="ru-RU"/>
            </a:p>
          </p:txBody>
        </p:sp>
        <p:sp>
          <p:nvSpPr>
            <p:cNvPr id="18439" name="Rectangle 9">
              <a:extLst>
                <a:ext uri="{FF2B5EF4-FFF2-40B4-BE49-F238E27FC236}">
                  <a16:creationId xmlns:a16="http://schemas.microsoft.com/office/drawing/2014/main" id="{4C4385AB-4DC3-4AC9-9F4D-CA7920636561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776" y="9682"/>
              <a:ext cx="2304" cy="86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ru-RU" altLang="ru-RU" sz="1200" b="1">
                  <a:solidFill>
                    <a:schemeClr val="bg1"/>
                  </a:solidFill>
                </a:rPr>
                <a:t>Генератор</a:t>
              </a:r>
              <a:r>
                <a:rPr lang="ru-RU" altLang="ru-RU" sz="1200" b="1"/>
                <a:t> </a:t>
              </a:r>
              <a:r>
                <a:rPr lang="ru-RU" altLang="ru-RU" sz="1200" b="1">
                  <a:solidFill>
                    <a:schemeClr val="bg1"/>
                  </a:solidFill>
                </a:rPr>
                <a:t>документации</a:t>
              </a:r>
              <a:endParaRPr lang="ru-RU" altLang="ru-RU">
                <a:solidFill>
                  <a:schemeClr val="bg1"/>
                </a:solidFill>
              </a:endParaRPr>
            </a:p>
          </p:txBody>
        </p:sp>
        <p:sp>
          <p:nvSpPr>
            <p:cNvPr id="18440" name="AutoShape 10">
              <a:extLst>
                <a:ext uri="{FF2B5EF4-FFF2-40B4-BE49-F238E27FC236}">
                  <a16:creationId xmlns:a16="http://schemas.microsoft.com/office/drawing/2014/main" id="{B9C60AAE-7CB8-4CC4-ADE7-EE7A1FD674AD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160" y="9682"/>
              <a:ext cx="3168" cy="864"/>
            </a:xfrm>
            <a:prstGeom prst="flowChartProcess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ru-RU" altLang="ru-RU" sz="1200" b="1">
                  <a:solidFill>
                    <a:schemeClr val="bg1"/>
                  </a:solidFill>
                </a:rPr>
                <a:t>Диаграммер</a:t>
              </a:r>
              <a:r>
                <a:rPr lang="ru-RU" altLang="ru-RU" sz="1200" b="1"/>
                <a:t> </a:t>
              </a:r>
              <a:r>
                <a:rPr lang="en-US" altLang="ru-RU" sz="1200" b="1">
                  <a:solidFill>
                    <a:schemeClr val="bg1"/>
                  </a:solidFill>
                </a:rPr>
                <a:t>ER</a:t>
              </a:r>
              <a:r>
                <a:rPr lang="ru-RU" altLang="ru-RU" sz="1200" b="1"/>
                <a:t> </a:t>
              </a:r>
              <a:r>
                <a:rPr lang="ru-RU" altLang="ru-RU" sz="1200" b="1">
                  <a:solidFill>
                    <a:schemeClr val="bg1"/>
                  </a:solidFill>
                </a:rPr>
                <a:t>моделей</a:t>
              </a:r>
            </a:p>
            <a:p>
              <a:pPr algn="ctr" eaLnBrk="1" hangingPunct="1"/>
              <a:r>
                <a:rPr lang="ru-RU" altLang="ru-RU" sz="1200" b="1">
                  <a:solidFill>
                    <a:schemeClr val="bg1"/>
                  </a:solidFill>
                </a:rPr>
                <a:t>(</a:t>
              </a:r>
              <a:r>
                <a:rPr lang="en-US" altLang="ru-RU" sz="1200" b="1">
                  <a:solidFill>
                    <a:schemeClr val="bg1"/>
                  </a:solidFill>
                </a:rPr>
                <a:t>ERD</a:t>
              </a:r>
              <a:r>
                <a:rPr lang="ru-RU" altLang="ru-RU" sz="1200" b="1">
                  <a:solidFill>
                    <a:schemeClr val="bg1"/>
                  </a:solidFill>
                </a:rPr>
                <a:t>-диаграммер)</a:t>
              </a:r>
              <a:endParaRPr lang="ru-RU" altLang="ru-RU">
                <a:solidFill>
                  <a:schemeClr val="bg1"/>
                </a:solidFill>
              </a:endParaRPr>
            </a:p>
          </p:txBody>
        </p:sp>
        <p:sp>
          <p:nvSpPr>
            <p:cNvPr id="18441" name="Line 11">
              <a:extLst>
                <a:ext uri="{FF2B5EF4-FFF2-40B4-BE49-F238E27FC236}">
                  <a16:creationId xmlns:a16="http://schemas.microsoft.com/office/drawing/2014/main" id="{0788B419-F82E-459B-8158-A2B76CBE2D7C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>
              <a:off x="6192" y="5794"/>
              <a:ext cx="0" cy="115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8442" name="Line 12">
              <a:extLst>
                <a:ext uri="{FF2B5EF4-FFF2-40B4-BE49-F238E27FC236}">
                  <a16:creationId xmlns:a16="http://schemas.microsoft.com/office/drawing/2014/main" id="{DE5250D5-FDF2-4FCD-B0D4-B5E8F8951136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 flipH="1">
              <a:off x="3744" y="7378"/>
              <a:ext cx="158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8443" name="Line 13">
              <a:extLst>
                <a:ext uri="{FF2B5EF4-FFF2-40B4-BE49-F238E27FC236}">
                  <a16:creationId xmlns:a16="http://schemas.microsoft.com/office/drawing/2014/main" id="{2B036D6D-C317-4E39-A44A-7680D1C5F10F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 flipV="1">
              <a:off x="3744" y="6226"/>
              <a:ext cx="0" cy="115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8444" name="Line 14">
              <a:extLst>
                <a:ext uri="{FF2B5EF4-FFF2-40B4-BE49-F238E27FC236}">
                  <a16:creationId xmlns:a16="http://schemas.microsoft.com/office/drawing/2014/main" id="{9BDF46E3-00A6-4977-A82B-1741C663EF59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 flipV="1">
              <a:off x="6480" y="5794"/>
              <a:ext cx="0" cy="115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8445" name="Line 15">
              <a:extLst>
                <a:ext uri="{FF2B5EF4-FFF2-40B4-BE49-F238E27FC236}">
                  <a16:creationId xmlns:a16="http://schemas.microsoft.com/office/drawing/2014/main" id="{9507C542-002E-46FD-8924-E475178FF1AF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>
              <a:off x="6480" y="5794"/>
              <a:ext cx="129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8446" name="Line 16">
              <a:extLst>
                <a:ext uri="{FF2B5EF4-FFF2-40B4-BE49-F238E27FC236}">
                  <a16:creationId xmlns:a16="http://schemas.microsoft.com/office/drawing/2014/main" id="{E40F4CE9-5552-4405-A450-D5515A57C3C0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>
              <a:off x="8928" y="6226"/>
              <a:ext cx="0" cy="115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8447" name="Line 17">
              <a:extLst>
                <a:ext uri="{FF2B5EF4-FFF2-40B4-BE49-F238E27FC236}">
                  <a16:creationId xmlns:a16="http://schemas.microsoft.com/office/drawing/2014/main" id="{A5B142E9-1AAD-4FED-BB4F-3E97AC38C734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 flipH="1">
              <a:off x="7344" y="7378"/>
              <a:ext cx="158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8448" name="Line 18">
              <a:extLst>
                <a:ext uri="{FF2B5EF4-FFF2-40B4-BE49-F238E27FC236}">
                  <a16:creationId xmlns:a16="http://schemas.microsoft.com/office/drawing/2014/main" id="{FE78138E-667A-4F1F-B867-F137EFC6BE44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>
              <a:off x="4464" y="8386"/>
              <a:ext cx="86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8449" name="Line 19">
              <a:extLst>
                <a:ext uri="{FF2B5EF4-FFF2-40B4-BE49-F238E27FC236}">
                  <a16:creationId xmlns:a16="http://schemas.microsoft.com/office/drawing/2014/main" id="{341A4285-8C97-4D56-8284-64BA5EDBB6E1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 flipH="1">
              <a:off x="4464" y="7954"/>
              <a:ext cx="86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8450" name="Line 20">
              <a:extLst>
                <a:ext uri="{FF2B5EF4-FFF2-40B4-BE49-F238E27FC236}">
                  <a16:creationId xmlns:a16="http://schemas.microsoft.com/office/drawing/2014/main" id="{847E1AE8-AA57-4625-A7D5-BA787506B86B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 flipH="1">
              <a:off x="5760" y="5794"/>
              <a:ext cx="43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8451" name="Line 21">
              <a:extLst>
                <a:ext uri="{FF2B5EF4-FFF2-40B4-BE49-F238E27FC236}">
                  <a16:creationId xmlns:a16="http://schemas.microsoft.com/office/drawing/2014/main" id="{0E09198F-560E-451E-8467-282C95425796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>
              <a:off x="7344" y="8386"/>
              <a:ext cx="158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8452" name="Line 22">
              <a:extLst>
                <a:ext uri="{FF2B5EF4-FFF2-40B4-BE49-F238E27FC236}">
                  <a16:creationId xmlns:a16="http://schemas.microsoft.com/office/drawing/2014/main" id="{EFC6F5F0-A790-40F1-9D7B-DFE4CDA6EF7B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>
              <a:off x="8928" y="8386"/>
              <a:ext cx="0" cy="129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8453" name="Line 23">
              <a:extLst>
                <a:ext uri="{FF2B5EF4-FFF2-40B4-BE49-F238E27FC236}">
                  <a16:creationId xmlns:a16="http://schemas.microsoft.com/office/drawing/2014/main" id="{698B9DBF-D453-42E9-B043-71D54C01FDF7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>
              <a:off x="6480" y="9250"/>
              <a:ext cx="0" cy="100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8454" name="Line 24">
              <a:extLst>
                <a:ext uri="{FF2B5EF4-FFF2-40B4-BE49-F238E27FC236}">
                  <a16:creationId xmlns:a16="http://schemas.microsoft.com/office/drawing/2014/main" id="{1FDD1646-F0A0-48BF-BAE1-6AD43D0EAA6E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 flipH="1">
              <a:off x="5328" y="10258"/>
              <a:ext cx="115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8455" name="Line 25">
              <a:extLst>
                <a:ext uri="{FF2B5EF4-FFF2-40B4-BE49-F238E27FC236}">
                  <a16:creationId xmlns:a16="http://schemas.microsoft.com/office/drawing/2014/main" id="{79DEA6F4-AD4F-48AA-A6F2-06059EC8D08E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 flipV="1">
              <a:off x="5328" y="9970"/>
              <a:ext cx="72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8456" name="Line 26">
              <a:extLst>
                <a:ext uri="{FF2B5EF4-FFF2-40B4-BE49-F238E27FC236}">
                  <a16:creationId xmlns:a16="http://schemas.microsoft.com/office/drawing/2014/main" id="{B1606ED2-0603-43B6-8B04-B46717A867C2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 flipV="1">
              <a:off x="6048" y="9250"/>
              <a:ext cx="0" cy="7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8457" name="Oval 27">
              <a:extLst>
                <a:ext uri="{FF2B5EF4-FFF2-40B4-BE49-F238E27FC236}">
                  <a16:creationId xmlns:a16="http://schemas.microsoft.com/office/drawing/2014/main" id="{D175C234-755E-474D-AA68-4EB331EB0333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587" y="11122"/>
              <a:ext cx="900" cy="87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ru-RU" altLang="ru-RU" sz="1200" b="1">
                  <a:solidFill>
                    <a:schemeClr val="bg1"/>
                  </a:solidFill>
                  <a:latin typeface="Times New Roman" panose="02020603050405020304" pitchFamily="18" charset="0"/>
                </a:rPr>
                <a:t>SQL</a:t>
              </a:r>
              <a:endParaRPr lang="ru-RU" altLang="ru-RU">
                <a:solidFill>
                  <a:schemeClr val="bg1"/>
                </a:solidFill>
              </a:endParaRPr>
            </a:p>
          </p:txBody>
        </p:sp>
        <p:sp>
          <p:nvSpPr>
            <p:cNvPr id="18458" name="Oval 28">
              <a:extLst>
                <a:ext uri="{FF2B5EF4-FFF2-40B4-BE49-F238E27FC236}">
                  <a16:creationId xmlns:a16="http://schemas.microsoft.com/office/drawing/2014/main" id="{5E5F19A5-78B1-40F6-98D3-0763B03E44EF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176" y="11122"/>
              <a:ext cx="900" cy="86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459" name="Rectangle 29">
              <a:extLst>
                <a:ext uri="{FF2B5EF4-FFF2-40B4-BE49-F238E27FC236}">
                  <a16:creationId xmlns:a16="http://schemas.microsoft.com/office/drawing/2014/main" id="{D6E7C9DE-E073-42D2-9352-DFA3491F5F20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176" y="11186"/>
              <a:ext cx="864" cy="8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ru-RU" altLang="ru-RU" sz="800" b="1">
                  <a:solidFill>
                    <a:schemeClr val="bg1"/>
                  </a:solidFill>
                </a:rPr>
                <a:t>Экран-ные</a:t>
              </a:r>
              <a:r>
                <a:rPr lang="ru-RU" altLang="ru-RU" sz="800" b="1"/>
                <a:t> </a:t>
              </a:r>
              <a:r>
                <a:rPr lang="ru-RU" altLang="ru-RU" sz="800" b="1">
                  <a:solidFill>
                    <a:schemeClr val="bg1"/>
                  </a:solidFill>
                </a:rPr>
                <a:t>формы</a:t>
              </a:r>
              <a:endParaRPr lang="ru-RU" altLang="ru-RU">
                <a:solidFill>
                  <a:schemeClr val="bg1"/>
                </a:solidFill>
              </a:endParaRPr>
            </a:p>
          </p:txBody>
        </p:sp>
        <p:sp>
          <p:nvSpPr>
            <p:cNvPr id="18460" name="Line 30">
              <a:extLst>
                <a:ext uri="{FF2B5EF4-FFF2-40B4-BE49-F238E27FC236}">
                  <a16:creationId xmlns:a16="http://schemas.microsoft.com/office/drawing/2014/main" id="{382E21DA-B093-479A-8749-F85CC12E1CD7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>
              <a:off x="3024" y="10546"/>
              <a:ext cx="0" cy="57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8461" name="Line 31">
              <a:extLst>
                <a:ext uri="{FF2B5EF4-FFF2-40B4-BE49-F238E27FC236}">
                  <a16:creationId xmlns:a16="http://schemas.microsoft.com/office/drawing/2014/main" id="{2E647222-73DC-4C97-8A1B-539D3AD08F13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>
              <a:off x="4608" y="10546"/>
              <a:ext cx="0" cy="57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8462" name="Oval 32">
              <a:extLst>
                <a:ext uri="{FF2B5EF4-FFF2-40B4-BE49-F238E27FC236}">
                  <a16:creationId xmlns:a16="http://schemas.microsoft.com/office/drawing/2014/main" id="{CBA37562-D9C4-4F09-975B-A7E010D18DAD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8496" y="11122"/>
              <a:ext cx="900" cy="86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463" name="Rectangle 33">
              <a:extLst>
                <a:ext uri="{FF2B5EF4-FFF2-40B4-BE49-F238E27FC236}">
                  <a16:creationId xmlns:a16="http://schemas.microsoft.com/office/drawing/2014/main" id="{A533B551-46F6-49DA-8AF8-6AEDF9A04266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8496" y="11266"/>
              <a:ext cx="864" cy="8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ru-RU" altLang="ru-RU" sz="800" b="1">
                  <a:solidFill>
                    <a:schemeClr val="bg1"/>
                  </a:solidFill>
                </a:rPr>
                <a:t>Доку-менты</a:t>
              </a:r>
              <a:endParaRPr lang="ru-RU" altLang="ru-RU">
                <a:solidFill>
                  <a:schemeClr val="bg1"/>
                </a:solidFill>
              </a:endParaRPr>
            </a:p>
          </p:txBody>
        </p:sp>
        <p:sp>
          <p:nvSpPr>
            <p:cNvPr id="18464" name="Line 34">
              <a:extLst>
                <a:ext uri="{FF2B5EF4-FFF2-40B4-BE49-F238E27FC236}">
                  <a16:creationId xmlns:a16="http://schemas.microsoft.com/office/drawing/2014/main" id="{1C627DAE-E89F-41F0-B78C-E153907C517C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>
              <a:off x="8928" y="10546"/>
              <a:ext cx="0" cy="57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>
            <a:extLst>
              <a:ext uri="{FF2B5EF4-FFF2-40B4-BE49-F238E27FC236}">
                <a16:creationId xmlns:a16="http://schemas.microsoft.com/office/drawing/2014/main" id="{567DBE9A-2786-4F63-A535-2EF2895DC4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1196975"/>
            <a:ext cx="8229600" cy="1143000"/>
          </a:xfrm>
        </p:spPr>
        <p:txBody>
          <a:bodyPr rtlCol="0">
            <a:normAutofit fontScale="90000"/>
          </a:bodyPr>
          <a:lstStyle/>
          <a:p>
            <a:pPr defTabSz="457207" fontAlgn="auto">
              <a:spcAft>
                <a:spcPts val="0"/>
              </a:spcAft>
              <a:defRPr/>
            </a:pPr>
            <a:r>
              <a:rPr lang="ru-RU" altLang="ru-RU" sz="4000"/>
              <a:t>Изменение распределения трудозатрат </a:t>
            </a:r>
          </a:p>
        </p:txBody>
      </p:sp>
      <p:graphicFrame>
        <p:nvGraphicFramePr>
          <p:cNvPr id="133280" name="Group 160">
            <a:extLst>
              <a:ext uri="{FF2B5EF4-FFF2-40B4-BE49-F238E27FC236}">
                <a16:creationId xmlns:a16="http://schemas.microsoft.com/office/drawing/2014/main" id="{F98CB5FE-592C-473C-9918-3C94CC521641}"/>
              </a:ext>
            </a:extLst>
          </p:cNvPr>
          <p:cNvGraphicFramePr>
            <a:graphicFrameLocks noGrp="1"/>
          </p:cNvGraphicFramePr>
          <p:nvPr>
            <p:ph type="tbl" idx="1"/>
          </p:nvPr>
        </p:nvGraphicFramePr>
        <p:xfrm>
          <a:off x="323850" y="2852738"/>
          <a:ext cx="8374063" cy="2654366"/>
        </p:xfrm>
        <a:graphic>
          <a:graphicData uri="http://schemas.openxmlformats.org/drawingml/2006/table">
            <a:tbl>
              <a:tblPr/>
              <a:tblGrid>
                <a:gridCol w="1944688">
                  <a:extLst>
                    <a:ext uri="{9D8B030D-6E8A-4147-A177-3AD203B41FA5}">
                      <a16:colId xmlns:a16="http://schemas.microsoft.com/office/drawing/2014/main" val="1161976840"/>
                    </a:ext>
                  </a:extLst>
                </a:gridCol>
                <a:gridCol w="1008062">
                  <a:extLst>
                    <a:ext uri="{9D8B030D-6E8A-4147-A177-3AD203B41FA5}">
                      <a16:colId xmlns:a16="http://schemas.microsoft.com/office/drawing/2014/main" val="1669161163"/>
                    </a:ext>
                  </a:extLst>
                </a:gridCol>
                <a:gridCol w="1957388">
                  <a:extLst>
                    <a:ext uri="{9D8B030D-6E8A-4147-A177-3AD203B41FA5}">
                      <a16:colId xmlns:a16="http://schemas.microsoft.com/office/drawing/2014/main" val="204364250"/>
                    </a:ext>
                  </a:extLst>
                </a:gridCol>
                <a:gridCol w="1771650">
                  <a:extLst>
                    <a:ext uri="{9D8B030D-6E8A-4147-A177-3AD203B41FA5}">
                      <a16:colId xmlns:a16="http://schemas.microsoft.com/office/drawing/2014/main" val="132563390"/>
                    </a:ext>
                  </a:extLst>
                </a:gridCol>
                <a:gridCol w="1692275">
                  <a:extLst>
                    <a:ext uri="{9D8B030D-6E8A-4147-A177-3AD203B41FA5}">
                      <a16:colId xmlns:a16="http://schemas.microsoft.com/office/drawing/2014/main" val="2601883935"/>
                    </a:ext>
                  </a:extLst>
                </a:gridCol>
              </a:tblGrid>
              <a:tr h="365672">
                <a:tc rowSpan="2"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Технология</a:t>
                      </a:r>
                      <a:endParaRPr kumimoji="0" lang="ru-RU" altLang="ru-RU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Этапы разработки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4125139"/>
                  </a:ext>
                </a:extLst>
              </a:tr>
              <a:tr h="5713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Анализ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Проектирование</a:t>
                      </a:r>
                      <a:endParaRPr kumimoji="0" lang="ru-RU" alt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  <a:cs typeface="Times New Roman" panose="02020603050405020304" pitchFamily="18" charset="0"/>
                        </a:rPr>
                        <a:t>Кодирование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Тестирование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3995805"/>
                  </a:ext>
                </a:extLst>
              </a:tr>
              <a:tr h="572951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Традиционная</a:t>
                      </a:r>
                      <a:endParaRPr kumimoji="0" lang="ru-RU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20%</a:t>
                      </a:r>
                      <a:endParaRPr kumimoji="0" lang="ru-RU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15%</a:t>
                      </a:r>
                      <a:endParaRPr kumimoji="0" lang="ru-RU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20%</a:t>
                      </a:r>
                      <a:endParaRPr kumimoji="0" lang="ru-RU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45%</a:t>
                      </a:r>
                      <a:endParaRPr kumimoji="0" lang="ru-RU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42856660"/>
                  </a:ext>
                </a:extLst>
              </a:tr>
              <a:tr h="57136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CASE</a:t>
                      </a: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kumimoji="0" lang="en-US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kumimoji="0" lang="ru-RU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30%</a:t>
                      </a:r>
                      <a:endParaRPr kumimoji="0" lang="ru-RU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30%</a:t>
                      </a:r>
                      <a:endParaRPr kumimoji="0" lang="ru-RU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15%</a:t>
                      </a:r>
                      <a:endParaRPr kumimoji="0" lang="ru-RU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25%</a:t>
                      </a:r>
                      <a:endParaRPr kumimoji="0" lang="ru-RU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4699899"/>
                  </a:ext>
                </a:extLst>
              </a:tr>
              <a:tr h="572951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CASE</a:t>
                      </a: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kumimoji="0" lang="en-US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</a:t>
                      </a:r>
                      <a:endParaRPr kumimoji="0" lang="ru-RU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40%</a:t>
                      </a:r>
                      <a:endParaRPr kumimoji="0" lang="ru-RU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40%</a:t>
                      </a:r>
                      <a:endParaRPr kumimoji="0" lang="ru-RU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5%</a:t>
                      </a:r>
                      <a:endParaRPr kumimoji="0" lang="ru-RU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15%</a:t>
                      </a:r>
                      <a:endParaRPr kumimoji="0" lang="ru-RU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644774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223F707A-A854-4C7D-B636-3636FC1544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Основные </a:t>
            </a:r>
            <a:r>
              <a:rPr lang="en-US" altLang="ru-RU"/>
              <a:t>CASE</a:t>
            </a:r>
            <a:r>
              <a:rPr lang="ru-RU" altLang="ru-RU"/>
              <a:t>-средства: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C4279A4F-D941-4AF9-9BC8-0E1F948ED20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en-US" altLang="ru-RU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ru-RU"/>
              <a:t>ERWIN</a:t>
            </a:r>
            <a:r>
              <a:rPr lang="ru-RU" altLang="ru-RU"/>
              <a:t> (разработка </a:t>
            </a:r>
            <a:r>
              <a:rPr lang="en-US" altLang="ru-RU"/>
              <a:t>ER</a:t>
            </a:r>
            <a:r>
              <a:rPr lang="ru-RU" altLang="ru-RU"/>
              <a:t>-моделей), </a:t>
            </a:r>
            <a:endParaRPr lang="en-US" altLang="ru-RU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ru-RU"/>
              <a:t>BPWIN</a:t>
            </a:r>
            <a:r>
              <a:rPr lang="ru-RU" altLang="ru-RU"/>
              <a:t> (разработка диаграмм потоков данных), </a:t>
            </a:r>
            <a:endParaRPr lang="en-US" altLang="ru-RU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ru-RU"/>
              <a:t>POWER DESIGNER</a:t>
            </a:r>
            <a:r>
              <a:rPr lang="ru-RU" altLang="ru-RU"/>
              <a:t>, </a:t>
            </a:r>
            <a:endParaRPr lang="en-US" altLang="ru-RU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ru-RU"/>
              <a:t>DESIGNER</a:t>
            </a:r>
            <a:r>
              <a:rPr lang="ru-RU" altLang="ru-RU"/>
              <a:t> 2000, </a:t>
            </a:r>
            <a:endParaRPr lang="en-US" altLang="ru-RU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ru-RU"/>
              <a:t>RATIONAL ROSE</a:t>
            </a:r>
            <a:r>
              <a:rPr lang="ru-RU" altLang="ru-RU"/>
              <a:t>, </a:t>
            </a:r>
            <a:endParaRPr lang="en-US" altLang="ru-RU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ru-RU"/>
              <a:t>PARADIGM</a:t>
            </a:r>
            <a:r>
              <a:rPr lang="ru-RU" altLang="ru-RU"/>
              <a:t>+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>
            <a:extLst>
              <a:ext uri="{FF2B5EF4-FFF2-40B4-BE49-F238E27FC236}">
                <a16:creationId xmlns:a16="http://schemas.microsoft.com/office/drawing/2014/main" id="{519C9087-4960-41FF-B818-D64CD896D8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260350"/>
            <a:ext cx="8229600" cy="1152525"/>
          </a:xfrm>
        </p:spPr>
        <p:txBody>
          <a:bodyPr rtlCol="0">
            <a:normAutofit fontScale="90000"/>
          </a:bodyPr>
          <a:lstStyle/>
          <a:p>
            <a:pPr defTabSz="457207" fontAlgn="auto">
              <a:spcAft>
                <a:spcPts val="0"/>
              </a:spcAft>
              <a:defRPr/>
            </a:pPr>
            <a:r>
              <a:rPr lang="ru-RU" altLang="ru-RU" sz="4000"/>
              <a:t>Классификация по функциональной ориентации</a:t>
            </a:r>
          </a:p>
        </p:txBody>
      </p:sp>
      <p:sp>
        <p:nvSpPr>
          <p:cNvPr id="136195" name="Rectangle 3">
            <a:extLst>
              <a:ext uri="{FF2B5EF4-FFF2-40B4-BE49-F238E27FC236}">
                <a16:creationId xmlns:a16="http://schemas.microsoft.com/office/drawing/2014/main" id="{DD923093-CBB5-4FF7-ABE9-56B176FBAEF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79388" y="1600200"/>
            <a:ext cx="8785225" cy="4997450"/>
          </a:xfrm>
        </p:spPr>
        <p:txBody>
          <a:bodyPr rtlCol="0">
            <a:normAutofit fontScale="85000" lnSpcReduction="20000"/>
          </a:bodyPr>
          <a:lstStyle/>
          <a:p>
            <a:pPr marL="342906" indent="-342906" defTabSz="457207" fontAlgn="auto">
              <a:lnSpc>
                <a:spcPct val="8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Tx/>
              <a:buNone/>
              <a:defRPr/>
            </a:pPr>
            <a:r>
              <a:rPr lang="en-US" altLang="ru-RU" sz="1400" b="1"/>
              <a:t>Анализ и проектирование.</a:t>
            </a:r>
          </a:p>
          <a:p>
            <a:pPr marL="342906" indent="-342906" defTabSz="457207" fontAlgn="auto">
              <a:lnSpc>
                <a:spcPct val="8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Tx/>
              <a:buNone/>
              <a:defRPr/>
            </a:pPr>
            <a:r>
              <a:rPr lang="en-US" altLang="ru-RU" sz="1400"/>
              <a:t> CASE- аналитик (Эйтекс);</a:t>
            </a:r>
          </a:p>
          <a:p>
            <a:pPr marL="342906" indent="-342906" defTabSz="457207" fontAlgn="auto">
              <a:lnSpc>
                <a:spcPct val="8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en-US" altLang="ru-RU" sz="1400"/>
              <a:t>POSE (Computer Systems Advisers);</a:t>
            </a:r>
          </a:p>
          <a:p>
            <a:pPr marL="342906" indent="-342906" defTabSz="457207" fontAlgn="auto">
              <a:lnSpc>
                <a:spcPct val="8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en-US" altLang="ru-RU" sz="1400"/>
              <a:t>Design/IDEF (Meta Software);</a:t>
            </a:r>
          </a:p>
          <a:p>
            <a:pPr marL="342906" indent="-342906" defTabSz="457207" fontAlgn="auto">
              <a:lnSpc>
                <a:spcPct val="8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en-US" altLang="ru-RU" sz="1400"/>
              <a:t>BPWin (Logic Works);</a:t>
            </a:r>
          </a:p>
          <a:p>
            <a:pPr marL="342906" indent="-342906" defTabSz="457207" fontAlgn="auto">
              <a:lnSpc>
                <a:spcPct val="8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en-US" altLang="ru-RU" sz="1400"/>
              <a:t>SELECT (Select Software Tools);</a:t>
            </a:r>
          </a:p>
          <a:p>
            <a:pPr marL="342906" indent="-342906" defTabSz="457207" fontAlgn="auto">
              <a:lnSpc>
                <a:spcPct val="8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en-US" altLang="ru-RU" sz="1400"/>
              <a:t>CASE/4/0 (micro TOOl GmbH)</a:t>
            </a:r>
          </a:p>
          <a:p>
            <a:pPr marL="342906" indent="-342906" defTabSz="457207" fontAlgn="auto">
              <a:lnSpc>
                <a:spcPct val="8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Tx/>
              <a:buNone/>
              <a:defRPr/>
            </a:pPr>
            <a:r>
              <a:rPr lang="en-US" altLang="ru-RU" sz="1400" b="1"/>
              <a:t>Проектирование баз данных и файлов.</a:t>
            </a:r>
            <a:r>
              <a:rPr lang="en-US" altLang="ru-RU" sz="1400"/>
              <a:t> </a:t>
            </a:r>
          </a:p>
          <a:p>
            <a:pPr marL="342906" indent="-342906" defTabSz="457207" fontAlgn="auto">
              <a:lnSpc>
                <a:spcPct val="8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en-US" altLang="ru-RU" sz="1400"/>
              <a:t>ERWin (Logic Works);</a:t>
            </a:r>
          </a:p>
          <a:p>
            <a:pPr marL="342906" indent="-342906" defTabSz="457207" fontAlgn="auto">
              <a:lnSpc>
                <a:spcPct val="8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en-US" altLang="ru-RU" sz="1400"/>
              <a:t>S-Designor (SPD);</a:t>
            </a:r>
          </a:p>
          <a:p>
            <a:pPr marL="342906" indent="-342906" defTabSz="457207" fontAlgn="auto">
              <a:lnSpc>
                <a:spcPct val="8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en-US" altLang="ru-RU" sz="1400"/>
              <a:t>Designtr/2000 (Oracle);</a:t>
            </a:r>
          </a:p>
          <a:p>
            <a:pPr marL="342906" indent="-342906" defTabSz="457207" fontAlgn="auto">
              <a:lnSpc>
                <a:spcPct val="8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en-US" altLang="ru-RU" sz="1400"/>
              <a:t>Sillverrun (Computer Systems Advisers)/</a:t>
            </a:r>
            <a:endParaRPr lang="en-US" altLang="ru-RU" sz="1400" b="1"/>
          </a:p>
          <a:p>
            <a:pPr marL="342906" indent="-342906" defTabSz="457207" fontAlgn="auto">
              <a:lnSpc>
                <a:spcPct val="8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Tx/>
              <a:buNone/>
              <a:defRPr/>
            </a:pPr>
            <a:r>
              <a:rPr lang="en-US" altLang="ru-RU" sz="1400" b="1"/>
              <a:t>Программирование</a:t>
            </a:r>
            <a:r>
              <a:rPr lang="en-US" altLang="ru-RU" sz="1400"/>
              <a:t>.</a:t>
            </a:r>
          </a:p>
          <a:p>
            <a:pPr marL="342906" indent="-342906" defTabSz="457207" fontAlgn="auto">
              <a:lnSpc>
                <a:spcPct val="8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en-US" altLang="ru-RU" sz="1400"/>
              <a:t>COBOL 2/Workbench (Mikro Focus);</a:t>
            </a:r>
          </a:p>
          <a:p>
            <a:pPr marL="342906" indent="-342906" defTabSz="457207" fontAlgn="auto">
              <a:lnSpc>
                <a:spcPct val="8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en-US" altLang="ru-RU" sz="1400"/>
              <a:t>DECASE (DEC);</a:t>
            </a:r>
          </a:p>
          <a:p>
            <a:pPr marL="342906" indent="-342906" defTabSz="457207" fontAlgn="auto">
              <a:lnSpc>
                <a:spcPct val="8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en-US" altLang="ru-RU" sz="1400"/>
              <a:t>NETRON/CAP (Netron);</a:t>
            </a:r>
          </a:p>
          <a:p>
            <a:pPr marL="342906" indent="-342906" defTabSz="457207" fontAlgn="auto">
              <a:lnSpc>
                <a:spcPct val="8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en-US" altLang="ru-RU" sz="1400"/>
              <a:t>APS (Sage Softwfre).</a:t>
            </a:r>
          </a:p>
          <a:p>
            <a:pPr marL="342906" indent="-342906" defTabSz="457207" fontAlgn="auto">
              <a:lnSpc>
                <a:spcPct val="8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Tx/>
              <a:buNone/>
              <a:defRPr/>
            </a:pPr>
            <a:r>
              <a:rPr lang="en-US" altLang="ru-RU" sz="1400" b="1"/>
              <a:t>Сопровождение и реинжениринг</a:t>
            </a:r>
            <a:endParaRPr lang="en-US" altLang="ru-RU" sz="1400"/>
          </a:p>
          <a:p>
            <a:pPr marL="342906" indent="-342906" defTabSz="457207" fontAlgn="auto">
              <a:lnSpc>
                <a:spcPct val="8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en-US" altLang="ru-RU" sz="1400"/>
              <a:t>Adpac CASE Tools (Adpac);</a:t>
            </a:r>
          </a:p>
          <a:p>
            <a:pPr marL="342906" indent="-342906" defTabSz="457207" fontAlgn="auto">
              <a:lnSpc>
                <a:spcPct val="8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en-US" altLang="ru-RU" sz="1400"/>
              <a:t>Scan/COBOL и SuperStructure (Computer Data Systems):</a:t>
            </a:r>
          </a:p>
          <a:p>
            <a:pPr marL="342906" indent="-342906" defTabSz="457207" fontAlgn="auto">
              <a:lnSpc>
                <a:spcPct val="8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en-US" altLang="ru-RU" sz="1400"/>
              <a:t>Inshtctor/Recoder (language Tecnologe).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>
            <a:extLst>
              <a:ext uri="{FF2B5EF4-FFF2-40B4-BE49-F238E27FC236}">
                <a16:creationId xmlns:a16="http://schemas.microsoft.com/office/drawing/2014/main" id="{D612C8BC-4CA4-4157-A3ED-27160C81B3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defTabSz="457207" fontAlgn="auto">
              <a:spcAft>
                <a:spcPts val="0"/>
              </a:spcAft>
              <a:defRPr/>
            </a:pPr>
            <a:r>
              <a:rPr lang="en-US" altLang="ru-RU" sz="4000" b="1"/>
              <a:t>CASE-</a:t>
            </a:r>
            <a:r>
              <a:rPr lang="ru-RU" altLang="ru-RU" sz="4000" b="1"/>
              <a:t>средства</a:t>
            </a:r>
            <a:br>
              <a:rPr lang="en-US" altLang="ru-RU" sz="4000"/>
            </a:br>
            <a:r>
              <a:rPr lang="en-US" altLang="ru-RU" sz="4000"/>
              <a:t>фирм</a:t>
            </a:r>
            <a:r>
              <a:rPr lang="ru-RU" altLang="ru-RU" sz="4000"/>
              <a:t>ы</a:t>
            </a:r>
            <a:r>
              <a:rPr lang="en-US" altLang="ru-RU" sz="4000"/>
              <a:t> </a:t>
            </a:r>
            <a:r>
              <a:rPr lang="en-US" altLang="ru-RU" sz="4000" b="1"/>
              <a:t>Computer Associated</a:t>
            </a:r>
            <a:endParaRPr lang="ru-RU" altLang="ru-RU" sz="4000" b="1"/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C0673452-9206-456F-8EF7-01A27D3AE47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773238"/>
            <a:ext cx="8362950" cy="482441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2400" b="1">
                <a:hlinkClick r:id="rId2"/>
              </a:rPr>
              <a:t>AllFusion Process Modeler</a:t>
            </a:r>
            <a:r>
              <a:rPr lang="ru-RU" altLang="ru-RU" sz="2400">
                <a:hlinkClick r:id="rId2"/>
              </a:rPr>
              <a:t> (ранее:BPwin)</a:t>
            </a:r>
            <a:r>
              <a:rPr lang="ru-RU" altLang="ru-RU" sz="2400"/>
              <a:t> - моделирование бизнес-процессов</a:t>
            </a:r>
          </a:p>
          <a:p>
            <a:pPr>
              <a:lnSpc>
                <a:spcPct val="80000"/>
              </a:lnSpc>
            </a:pPr>
            <a:r>
              <a:rPr lang="en-US" altLang="ru-RU" sz="2400" b="1">
                <a:hlinkClick r:id="rId3"/>
              </a:rPr>
              <a:t>AllFusion ERwin Data Modeler</a:t>
            </a:r>
            <a:r>
              <a:rPr lang="ru-RU" altLang="ru-RU" sz="2400">
                <a:hlinkClick r:id="rId3"/>
              </a:rPr>
              <a:t> (ранее: </a:t>
            </a:r>
            <a:r>
              <a:rPr lang="en-US" altLang="ru-RU" sz="2400">
                <a:hlinkClick r:id="rId3"/>
              </a:rPr>
              <a:t>ERwin</a:t>
            </a:r>
            <a:r>
              <a:rPr lang="ru-RU" altLang="ru-RU" sz="2400">
                <a:hlinkClick r:id="rId3"/>
              </a:rPr>
              <a:t>)</a:t>
            </a:r>
            <a:r>
              <a:rPr lang="ru-RU" altLang="ru-RU" sz="2400"/>
              <a:t> - моделирование данных</a:t>
            </a:r>
          </a:p>
          <a:p>
            <a:pPr>
              <a:lnSpc>
                <a:spcPct val="80000"/>
              </a:lnSpc>
            </a:pPr>
            <a:r>
              <a:rPr lang="en-US" altLang="ru-RU" sz="2400" b="1">
                <a:hlinkClick r:id="rId4"/>
              </a:rPr>
              <a:t>AllFusion Data Model Validator</a:t>
            </a:r>
            <a:r>
              <a:rPr lang="en-US" altLang="ru-RU" sz="2400">
                <a:hlinkClick r:id="rId4"/>
              </a:rPr>
              <a:t> (ранее: ERwin Examiner)</a:t>
            </a:r>
            <a:r>
              <a:rPr lang="en-US" altLang="ru-RU" sz="2400"/>
              <a:t> - </a:t>
            </a:r>
            <a:r>
              <a:rPr lang="ru-RU" altLang="ru-RU" sz="2400"/>
              <a:t>проверка</a:t>
            </a:r>
            <a:r>
              <a:rPr lang="en-US" altLang="ru-RU" sz="2400"/>
              <a:t> </a:t>
            </a:r>
            <a:r>
              <a:rPr lang="ru-RU" altLang="ru-RU" sz="2400"/>
              <a:t>моделей</a:t>
            </a:r>
            <a:r>
              <a:rPr lang="en-US" altLang="ru-RU" sz="2400"/>
              <a:t> </a:t>
            </a:r>
            <a:r>
              <a:rPr lang="ru-RU" altLang="ru-RU" sz="2400"/>
              <a:t>данных</a:t>
            </a:r>
            <a:r>
              <a:rPr lang="en-US" altLang="ru-RU" sz="2400"/>
              <a:t>.</a:t>
            </a:r>
            <a:endParaRPr lang="ru-RU" altLang="ru-RU" sz="2400"/>
          </a:p>
          <a:p>
            <a:pPr>
              <a:lnSpc>
                <a:spcPct val="80000"/>
              </a:lnSpc>
            </a:pPr>
            <a:r>
              <a:rPr lang="ru-RU" altLang="ru-RU" sz="2400" b="1">
                <a:hlinkClick r:id="rId5"/>
              </a:rPr>
              <a:t>AllFusion Model Manager</a:t>
            </a:r>
            <a:r>
              <a:rPr lang="ru-RU" altLang="ru-RU" sz="2400">
                <a:hlinkClick r:id="rId5"/>
              </a:rPr>
              <a:t> (ранее: ModelMart)</a:t>
            </a:r>
            <a:r>
              <a:rPr lang="ru-RU" altLang="ru-RU" sz="2400"/>
              <a:t> - сервер для совместной работы пользователей ERwin и/или Bpwin</a:t>
            </a:r>
          </a:p>
          <a:p>
            <a:pPr>
              <a:lnSpc>
                <a:spcPct val="80000"/>
              </a:lnSpc>
            </a:pPr>
            <a:r>
              <a:rPr lang="en-US" altLang="ru-RU" sz="2400" b="1">
                <a:hlinkClick r:id="rId6"/>
              </a:rPr>
              <a:t>AllFusion</a:t>
            </a:r>
            <a:r>
              <a:rPr lang="ru-RU" altLang="ru-RU" sz="2400" b="1">
                <a:hlinkClick r:id="rId6"/>
              </a:rPr>
              <a:t> </a:t>
            </a:r>
            <a:r>
              <a:rPr lang="en-US" altLang="ru-RU" sz="2400" b="1">
                <a:hlinkClick r:id="rId6"/>
              </a:rPr>
              <a:t>Saphir</a:t>
            </a:r>
            <a:r>
              <a:rPr lang="ru-RU" altLang="ru-RU" sz="2400" b="1">
                <a:hlinkClick r:id="rId6"/>
              </a:rPr>
              <a:t> </a:t>
            </a:r>
            <a:r>
              <a:rPr lang="en-US" altLang="ru-RU" sz="2400" b="1">
                <a:hlinkClick r:id="rId6"/>
              </a:rPr>
              <a:t>Option</a:t>
            </a:r>
            <a:r>
              <a:rPr lang="ru-RU" altLang="ru-RU" sz="2400"/>
              <a:t> - – средство просмотра структур данных широкого набора корпоративных информационных систем.</a:t>
            </a:r>
          </a:p>
          <a:p>
            <a:pPr>
              <a:lnSpc>
                <a:spcPct val="80000"/>
              </a:lnSpc>
            </a:pPr>
            <a:r>
              <a:rPr lang="en-US" altLang="ru-RU" sz="2400" b="1">
                <a:hlinkClick r:id="rId7"/>
              </a:rPr>
              <a:t>AllFusion Component Modeler</a:t>
            </a:r>
            <a:r>
              <a:rPr lang="en-US" altLang="ru-RU" sz="2400">
                <a:hlinkClick r:id="rId7"/>
              </a:rPr>
              <a:t> (Paradigm Plus)</a:t>
            </a:r>
            <a:r>
              <a:rPr lang="en-US" altLang="ru-RU" sz="2400"/>
              <a:t> - </a:t>
            </a:r>
            <a:r>
              <a:rPr lang="ru-RU" altLang="ru-RU" sz="2400"/>
              <a:t>моделирование</a:t>
            </a:r>
            <a:r>
              <a:rPr lang="en-US" altLang="ru-RU" sz="2400"/>
              <a:t> </a:t>
            </a:r>
            <a:r>
              <a:rPr lang="ru-RU" altLang="ru-RU" sz="2400"/>
              <a:t>компонентов</a:t>
            </a:r>
            <a:r>
              <a:rPr lang="en-US" altLang="ru-RU" sz="2400"/>
              <a:t> </a:t>
            </a:r>
            <a:r>
              <a:rPr lang="ru-RU" altLang="ru-RU" sz="2400"/>
              <a:t>ПО</a:t>
            </a:r>
            <a:r>
              <a:rPr lang="en-US" altLang="ru-RU" sz="2400"/>
              <a:t> </a:t>
            </a:r>
            <a:endParaRPr lang="ru-RU" altLang="ru-RU" sz="2400"/>
          </a:p>
          <a:p>
            <a:pPr>
              <a:lnSpc>
                <a:spcPct val="80000"/>
              </a:lnSpc>
            </a:pPr>
            <a:endParaRPr lang="ru-RU" altLang="ru-RU" sz="24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>
            <a:extLst>
              <a:ext uri="{FF2B5EF4-FFF2-40B4-BE49-F238E27FC236}">
                <a16:creationId xmlns:a16="http://schemas.microsoft.com/office/drawing/2014/main" id="{A0375502-F7CE-4C91-A50E-C69E26133E6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765175"/>
            <a:ext cx="8229600" cy="5360988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FontTx/>
              <a:buNone/>
            </a:pPr>
            <a:r>
              <a:rPr lang="ru-RU" altLang="ru-RU" sz="2400"/>
              <a:t>   Альтернативой структурному подходу стали объектно-ориентированные методы разработки ИС. </a:t>
            </a:r>
            <a:r>
              <a:rPr lang="en-US" altLang="ru-RU" sz="2400"/>
              <a:t>В первой половине 90-х годов был предложен универсальный язык объектного проектирования - </a:t>
            </a:r>
            <a:r>
              <a:rPr lang="en-US" altLang="ru-RU" sz="2400" b="1" i="1"/>
              <a:t>Unified Modeling Language</a:t>
            </a:r>
            <a:r>
              <a:rPr lang="en-US" altLang="ru-RU" sz="2400"/>
              <a:t>, UML (The Unified Method, Draft Edition (0.8). Rational Software Corporation, October 1995).</a:t>
            </a:r>
          </a:p>
          <a:p>
            <a:pPr marL="609600" indent="-609600">
              <a:lnSpc>
                <a:spcPct val="80000"/>
              </a:lnSpc>
            </a:pPr>
            <a:r>
              <a:rPr lang="en-US" altLang="ru-RU" sz="2400"/>
              <a:t>Существует несколько CASE-средств, поддерживающих язык UML. Наиболее известными являются:</a:t>
            </a:r>
            <a:endParaRPr lang="ru-RU" altLang="ru-RU" sz="2400"/>
          </a:p>
          <a:p>
            <a:pPr marL="609600" indent="-609600">
              <a:lnSpc>
                <a:spcPct val="80000"/>
              </a:lnSpc>
            </a:pPr>
            <a:r>
              <a:rPr lang="ru-RU" altLang="ru-RU" sz="2400"/>
              <a:t>CASE-средства, поддерживающие UML</a:t>
            </a:r>
            <a:r>
              <a:rPr lang="en-US" altLang="ru-RU" sz="2400"/>
              <a:t>:</a:t>
            </a:r>
            <a:endParaRPr lang="en-US" altLang="ru-RU" sz="2400" b="1"/>
          </a:p>
          <a:p>
            <a:pPr marL="609600" indent="-609600">
              <a:lnSpc>
                <a:spcPct val="80000"/>
              </a:lnSpc>
            </a:pPr>
            <a:r>
              <a:rPr lang="en-US" altLang="ru-RU" sz="2400" b="1"/>
              <a:t>Paradigm Plus</a:t>
            </a:r>
            <a:r>
              <a:rPr lang="en-US" altLang="ru-RU" sz="2400"/>
              <a:t> </a:t>
            </a:r>
            <a:r>
              <a:rPr lang="ru-RU" altLang="ru-RU" sz="2400"/>
              <a:t>фирмы</a:t>
            </a:r>
            <a:r>
              <a:rPr lang="en-US" altLang="ru-RU" sz="2400"/>
              <a:t> PLATINUM technology (Computer Associated).</a:t>
            </a:r>
            <a:endParaRPr lang="en-US" altLang="ru-RU" sz="2400" b="1"/>
          </a:p>
          <a:p>
            <a:pPr marL="609600" indent="-609600">
              <a:lnSpc>
                <a:spcPct val="80000"/>
              </a:lnSpc>
            </a:pPr>
            <a:r>
              <a:rPr lang="en-US" altLang="ru-RU" sz="2400" b="1"/>
              <a:t>Rational Rose</a:t>
            </a:r>
            <a:r>
              <a:rPr lang="en-US" altLang="ru-RU" sz="2400"/>
              <a:t> </a:t>
            </a:r>
            <a:r>
              <a:rPr lang="ru-RU" altLang="ru-RU" sz="2400"/>
              <a:t>фирмы</a:t>
            </a:r>
            <a:r>
              <a:rPr lang="en-US" altLang="ru-RU" sz="2400"/>
              <a:t> Rational Software.</a:t>
            </a:r>
          </a:p>
          <a:p>
            <a:pPr marL="609600" indent="-609600">
              <a:lnSpc>
                <a:spcPct val="80000"/>
              </a:lnSpc>
            </a:pPr>
            <a:r>
              <a:rPr lang="en-US" altLang="ru-RU" sz="2400"/>
              <a:t>SELECT </a:t>
            </a:r>
            <a:r>
              <a:rPr lang="ru-RU" altLang="ru-RU" sz="2400"/>
              <a:t>фирмы</a:t>
            </a:r>
            <a:r>
              <a:rPr lang="en-US" altLang="ru-RU" sz="2400"/>
              <a:t> SELECT Software</a:t>
            </a:r>
            <a:endParaRPr lang="ru-RU" altLang="ru-RU" sz="24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>
            <a:extLst>
              <a:ext uri="{FF2B5EF4-FFF2-40B4-BE49-F238E27FC236}">
                <a16:creationId xmlns:a16="http://schemas.microsoft.com/office/drawing/2014/main" id="{0D1FCAD7-F014-4CAB-B39F-930C45B01F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282700"/>
          </a:xfrm>
        </p:spPr>
        <p:txBody>
          <a:bodyPr rtlCol="0">
            <a:normAutofit fontScale="90000"/>
          </a:bodyPr>
          <a:lstStyle/>
          <a:p>
            <a:pPr defTabSz="457207" fontAlgn="auto">
              <a:spcAft>
                <a:spcPts val="0"/>
              </a:spcAft>
              <a:defRPr/>
            </a:pPr>
            <a:r>
              <a:rPr lang="ru-RU" altLang="ru-RU" sz="4800" b="1"/>
              <a:t>RAD </a:t>
            </a:r>
            <a:br>
              <a:rPr lang="ru-RU" altLang="ru-RU" sz="4000"/>
            </a:br>
            <a:r>
              <a:rPr lang="ru-RU" altLang="ru-RU" sz="4000"/>
              <a:t>(Rapid Application Development)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FB985BDA-D68E-459B-9686-291898F382F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79388" y="1989138"/>
            <a:ext cx="8785225" cy="4464050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altLang="ru-RU" b="1" i="1"/>
              <a:t>методология быстрой разработки приложений</a:t>
            </a:r>
            <a:r>
              <a:rPr lang="ru-RU" altLang="ru-RU"/>
              <a:t> </a:t>
            </a:r>
          </a:p>
          <a:p>
            <a:r>
              <a:rPr lang="ru-RU" altLang="ru-RU"/>
              <a:t>небольшая команда программистов (от 2 до 10 человек); </a:t>
            </a:r>
          </a:p>
          <a:p>
            <a:r>
              <a:rPr lang="ru-RU" altLang="ru-RU"/>
              <a:t>короткий, производственный график (от 2 до 6 мес); </a:t>
            </a:r>
          </a:p>
          <a:p>
            <a:r>
              <a:rPr lang="ru-RU" altLang="ru-RU"/>
              <a:t>итерационный подход, через взаимодействие с заказчиком.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>
            <a:extLst>
              <a:ext uri="{FF2B5EF4-FFF2-40B4-BE49-F238E27FC236}">
                <a16:creationId xmlns:a16="http://schemas.microsoft.com/office/drawing/2014/main" id="{0FBCD99D-C6CC-43DD-882D-827FF68490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defTabSz="457207" fontAlgn="auto">
              <a:spcAft>
                <a:spcPts val="0"/>
              </a:spcAft>
              <a:defRPr/>
            </a:pPr>
            <a:r>
              <a:rPr lang="ru-RU" altLang="ru-RU" sz="4000"/>
              <a:t>ЖЦ ПО по методологии RAD состоит из четырех фаз: 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C6B96932-2D32-41B2-9414-DDF1D4E427F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/>
              <a:t>анализа и планирования требований; </a:t>
            </a:r>
          </a:p>
          <a:p>
            <a:r>
              <a:rPr lang="ru-RU" altLang="ru-RU"/>
              <a:t>проектирования; </a:t>
            </a:r>
          </a:p>
          <a:p>
            <a:r>
              <a:rPr lang="ru-RU" altLang="ru-RU"/>
              <a:t>реализации; </a:t>
            </a:r>
          </a:p>
          <a:p>
            <a:r>
              <a:rPr lang="ru-RU" altLang="ru-RU"/>
              <a:t>внедрения.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709FA4CD-B79C-4537-BC05-2C994AF8457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4213" y="476250"/>
            <a:ext cx="7772400" cy="1470025"/>
          </a:xfrm>
        </p:spPr>
        <p:txBody>
          <a:bodyPr anchor="ctr"/>
          <a:lstStyle/>
          <a:p>
            <a:r>
              <a:rPr lang="en-US" altLang="ru-RU" sz="4400" b="1"/>
              <a:t>CASE</a:t>
            </a:r>
            <a:r>
              <a:rPr lang="ru-RU" altLang="ru-RU" sz="4400" b="1"/>
              <a:t>- технологии</a:t>
            </a:r>
            <a:r>
              <a:rPr lang="ru-RU" altLang="ru-RU" sz="4400"/>
              <a:t> </a:t>
            </a:r>
          </a:p>
        </p:txBody>
      </p:sp>
      <p:sp>
        <p:nvSpPr>
          <p:cNvPr id="121859" name="Rectangle 3">
            <a:extLst>
              <a:ext uri="{FF2B5EF4-FFF2-40B4-BE49-F238E27FC236}">
                <a16:creationId xmlns:a16="http://schemas.microsoft.com/office/drawing/2014/main" id="{B59D58BD-A7B0-48A3-BE84-60141697DF39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468313" y="1844675"/>
            <a:ext cx="8424862" cy="4752975"/>
          </a:xfrm>
        </p:spPr>
        <p:txBody>
          <a:bodyPr rtlCol="0">
            <a:normAutofit fontScale="92500"/>
          </a:bodyPr>
          <a:lstStyle/>
          <a:p>
            <a:pPr defTabSz="457207" fontAlgn="auto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None/>
              <a:defRPr/>
            </a:pPr>
            <a:r>
              <a:rPr lang="ru-RU" altLang="ru-RU" sz="2800"/>
              <a:t>CASE (</a:t>
            </a:r>
            <a:r>
              <a:rPr lang="en-US" altLang="ru-RU" sz="2800"/>
              <a:t>Computer Aided Software Engeneering</a:t>
            </a:r>
            <a:r>
              <a:rPr lang="ru-RU" altLang="ru-RU" sz="2800"/>
              <a:t>)</a:t>
            </a:r>
          </a:p>
          <a:p>
            <a:pPr defTabSz="457207" fontAlgn="auto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None/>
              <a:defRPr/>
            </a:pPr>
            <a:r>
              <a:rPr lang="ru-RU" altLang="ru-RU" sz="2800"/>
              <a:t>Эти технологии являются естественным продолжением эволюции всей отрасли разработки ПО. </a:t>
            </a:r>
          </a:p>
          <a:p>
            <a:pPr defTabSz="457207" fontAlgn="auto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None/>
              <a:defRPr/>
            </a:pPr>
            <a:r>
              <a:rPr lang="ru-RU" altLang="ru-RU" sz="2800"/>
              <a:t>CASE-1: анализ требований, проектирование спецификаций и структуры, редактирование интерфейсов.</a:t>
            </a:r>
          </a:p>
          <a:p>
            <a:pPr defTabSz="457207" fontAlgn="auto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None/>
              <a:defRPr/>
            </a:pPr>
            <a:r>
              <a:rPr lang="ru-RU" altLang="ru-RU" sz="2800"/>
              <a:t>CASE-2: генерация исходных текстов и реализация интегрированного окружения поддержки полного ЖЦ разработки ПО.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3A7720BE-1BA6-4EB5-B08D-98FECF1D53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/>
              <a:t>На фазе анализа</a:t>
            </a:r>
            <a:r>
              <a:rPr lang="en-US" altLang="ru-RU"/>
              <a:t>:</a:t>
            </a:r>
            <a:endParaRPr lang="ru-RU" altLang="ru-RU"/>
          </a:p>
        </p:txBody>
      </p:sp>
      <p:sp>
        <p:nvSpPr>
          <p:cNvPr id="141315" name="Rectangle 3">
            <a:extLst>
              <a:ext uri="{FF2B5EF4-FFF2-40B4-BE49-F238E27FC236}">
                <a16:creationId xmlns:a16="http://schemas.microsoft.com/office/drawing/2014/main" id="{028C16CA-DE66-4D5C-8949-BB2F92B6327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marL="342906" indent="-342906" defTabSz="457207" fontAlgn="auto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ru-RU" altLang="ru-RU" sz="2800"/>
              <a:t>определение требований силами пользователей под руководством специалистов-разработчиков. </a:t>
            </a:r>
            <a:endParaRPr lang="en-US" altLang="ru-RU" sz="2800"/>
          </a:p>
          <a:p>
            <a:pPr marL="342906" indent="-342906" defTabSz="457207" fontAlgn="auto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ru-RU" altLang="ru-RU" sz="2800"/>
              <a:t>Определяется возможность реализации проекта в установленных рамках финансирования, на данных аппаратных средствах и т. п. </a:t>
            </a:r>
            <a:endParaRPr lang="en-US" altLang="ru-RU" sz="2800"/>
          </a:p>
          <a:p>
            <a:pPr marL="342906" indent="-342906" defTabSz="457207" fontAlgn="auto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ru-RU" altLang="ru-RU" sz="2800"/>
              <a:t>Определяются временные рамки самого проекта в каждой из последующих фаз.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097F3212-FBC9-4AF9-B10E-7C56FA766D7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7544" y="205194"/>
            <a:ext cx="7272808" cy="1400175"/>
          </a:xfrm>
        </p:spPr>
        <p:txBody>
          <a:bodyPr/>
          <a:lstStyle/>
          <a:p>
            <a:r>
              <a:rPr lang="ru-RU" altLang="ru-RU" b="1" dirty="0"/>
              <a:t>На фазе проектирования</a:t>
            </a:r>
            <a:r>
              <a:rPr lang="en-US" altLang="ru-RU" dirty="0"/>
              <a:t>:</a:t>
            </a:r>
            <a:endParaRPr lang="ru-RU" altLang="ru-RU" dirty="0"/>
          </a:p>
        </p:txBody>
      </p:sp>
      <p:sp>
        <p:nvSpPr>
          <p:cNvPr id="142339" name="Rectangle 3">
            <a:extLst>
              <a:ext uri="{FF2B5EF4-FFF2-40B4-BE49-F238E27FC236}">
                <a16:creationId xmlns:a16="http://schemas.microsoft.com/office/drawing/2014/main" id="{19ADB9F1-6A3B-43B6-AB57-2967F6CDA32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79388" y="1600200"/>
            <a:ext cx="8785225" cy="4997450"/>
          </a:xfrm>
        </p:spPr>
        <p:txBody>
          <a:bodyPr rtlCol="0">
            <a:normAutofit fontScale="92500"/>
          </a:bodyPr>
          <a:lstStyle/>
          <a:p>
            <a:pPr marL="342906" indent="-342906" defTabSz="457207" fontAlgn="auto">
              <a:lnSpc>
                <a:spcPct val="8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ru-RU" altLang="ru-RU" sz="2400" dirty="0"/>
              <a:t>Пользователи, взаимодействуя с разработчиками, уточняют и дополняют требования Для быстрого получения работающих прототипов приложений </a:t>
            </a:r>
            <a:r>
              <a:rPr lang="ru-RU" altLang="ru-RU" sz="2400" b="1" dirty="0"/>
              <a:t>используются CASE-средства.</a:t>
            </a:r>
            <a:r>
              <a:rPr lang="ru-RU" altLang="ru-RU" sz="2400" dirty="0"/>
              <a:t> </a:t>
            </a:r>
          </a:p>
          <a:p>
            <a:pPr marL="342906" indent="-342906" defTabSz="457207" fontAlgn="auto">
              <a:lnSpc>
                <a:spcPct val="8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ru-RU" altLang="ru-RU" sz="2400" dirty="0"/>
              <a:t>Анализируется и корректируется функциональная модель. Каждый процесс рассматривается детально, создается частичный прототип: экран, диалог, отчет</a:t>
            </a:r>
            <a:r>
              <a:rPr lang="en-US" altLang="ru-RU" sz="2400" dirty="0"/>
              <a:t> </a:t>
            </a:r>
            <a:r>
              <a:rPr lang="ru-RU" altLang="ru-RU" sz="2400" dirty="0"/>
              <a:t>и</a:t>
            </a:r>
            <a:r>
              <a:rPr lang="en-US" altLang="ru-RU" sz="2400" dirty="0"/>
              <a:t> </a:t>
            </a:r>
            <a:r>
              <a:rPr lang="ru-RU" altLang="ru-RU" sz="2400" dirty="0"/>
              <a:t>пр. Принимается решение о количестве, составляющих ПО подсистем, поддающихся разработке одной командой. </a:t>
            </a:r>
          </a:p>
          <a:p>
            <a:pPr marL="342906" indent="-342906" defTabSz="457207" fontAlgn="auto">
              <a:lnSpc>
                <a:spcPct val="8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Tx/>
              <a:buNone/>
              <a:defRPr/>
            </a:pPr>
            <a:r>
              <a:rPr lang="ru-RU" altLang="ru-RU" sz="2400" dirty="0"/>
              <a:t>Результат данной фазы: </a:t>
            </a:r>
          </a:p>
          <a:p>
            <a:pPr marL="742962" lvl="1" indent="-285755" defTabSz="457207" fontAlgn="auto">
              <a:lnSpc>
                <a:spcPct val="8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ru-RU" altLang="ru-RU" sz="2000" dirty="0"/>
              <a:t>общая информационная модель системы; </a:t>
            </a:r>
          </a:p>
          <a:p>
            <a:pPr marL="742962" lvl="1" indent="-285755" defTabSz="457207" fontAlgn="auto">
              <a:lnSpc>
                <a:spcPct val="8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ru-RU" altLang="ru-RU" sz="2000" dirty="0"/>
              <a:t>функциональные модели системы в целом и подсистем, реализуемых отдельными командами; </a:t>
            </a:r>
          </a:p>
          <a:p>
            <a:pPr marL="742962" lvl="1" indent="-285755" defTabSz="457207" fontAlgn="auto">
              <a:lnSpc>
                <a:spcPct val="8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ru-RU" altLang="ru-RU" sz="2000" dirty="0"/>
              <a:t>точно определенные с помощью CASE-средства интерфейсы между автономно разрабатываемыми подсистемами; </a:t>
            </a:r>
          </a:p>
          <a:p>
            <a:pPr marL="742962" lvl="1" indent="-285755" defTabSz="457207" fontAlgn="auto">
              <a:lnSpc>
                <a:spcPct val="8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ru-RU" altLang="ru-RU" sz="2000" dirty="0"/>
              <a:t>построенные прототипы экранов, отчетов, диалогов.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7DD5A92A-9BE5-4BB1-BABB-891B5ED4A8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/>
              <a:t>На фазе реализации</a:t>
            </a:r>
            <a:r>
              <a:rPr lang="en-US" altLang="ru-RU"/>
              <a:t>:</a:t>
            </a:r>
            <a:endParaRPr lang="ru-RU" altLang="ru-RU"/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A3A774C5-C7B4-43C7-9AA3-135A784578F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557338"/>
            <a:ext cx="8229600" cy="48958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/>
              <a:t>Программный код частично формируется с помощью автоматических генераторов CASE-средств. </a:t>
            </a:r>
          </a:p>
          <a:p>
            <a:pPr>
              <a:lnSpc>
                <a:spcPct val="80000"/>
              </a:lnSpc>
            </a:pPr>
            <a:r>
              <a:rPr lang="ru-RU" altLang="ru-RU"/>
              <a:t>Для контроля за выполнением требований к ПО привлекаются конечные пользователи. </a:t>
            </a:r>
            <a:endParaRPr lang="en-US" altLang="ru-RU"/>
          </a:p>
          <a:p>
            <a:pPr>
              <a:lnSpc>
                <a:spcPct val="80000"/>
              </a:lnSpc>
            </a:pPr>
            <a:r>
              <a:rPr lang="ru-RU" altLang="ru-RU"/>
              <a:t>Во время разработки осуществляется тестирование каждой подсистемы. </a:t>
            </a:r>
          </a:p>
          <a:p>
            <a:pPr>
              <a:lnSpc>
                <a:spcPct val="80000"/>
              </a:lnSpc>
            </a:pPr>
            <a:r>
              <a:rPr lang="ru-RU" altLang="ru-RU"/>
              <a:t>Разрабатываемые подсистемы постепенно внедряются в общую систему. Производится их тестирование и тестирование всей системы в целом. </a:t>
            </a:r>
          </a:p>
          <a:p>
            <a:pPr>
              <a:lnSpc>
                <a:spcPct val="80000"/>
              </a:lnSpc>
            </a:pPr>
            <a:r>
              <a:rPr lang="ru-RU" altLang="ru-RU"/>
              <a:t>Завершается физическое проектирование системы. Если необходимо, создаются базы данных, завершается разработка документации ПО. 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altLang="ru-RU"/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/>
              <a:t>Результатом фазы является готовая система, удовлетворяющая всем согласованным требованиям.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B021A852-39E7-4471-B528-3DF88559FE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Принципы организации RAD</a:t>
            </a:r>
            <a:r>
              <a:rPr lang="en-US" altLang="ru-RU"/>
              <a:t>:</a:t>
            </a:r>
            <a:endParaRPr lang="ru-RU" altLang="ru-RU"/>
          </a:p>
        </p:txBody>
      </p:sp>
      <p:sp>
        <p:nvSpPr>
          <p:cNvPr id="144387" name="Rectangle 3">
            <a:extLst>
              <a:ext uri="{FF2B5EF4-FFF2-40B4-BE49-F238E27FC236}">
                <a16:creationId xmlns:a16="http://schemas.microsoft.com/office/drawing/2014/main" id="{73C645FE-0843-4213-8832-0EE310E2CF4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435975" cy="5068888"/>
          </a:xfrm>
        </p:spPr>
        <p:txBody>
          <a:bodyPr rtlCol="0">
            <a:normAutofit lnSpcReduction="10000"/>
          </a:bodyPr>
          <a:lstStyle/>
          <a:p>
            <a:pPr marL="342906" indent="-342906" defTabSz="457207" fontAlgn="auto">
              <a:lnSpc>
                <a:spcPct val="9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ru-RU" altLang="ru-RU" sz="2400" b="1"/>
              <a:t>Обязательное использование инструментальных средств.</a:t>
            </a:r>
          </a:p>
          <a:p>
            <a:pPr marL="342906" indent="-342906" defTabSz="457207" fontAlgn="auto">
              <a:lnSpc>
                <a:spcPct val="9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ru-RU" altLang="ru-RU" sz="2400" b="1"/>
              <a:t>Тесное взаимодействие между разработчиками и заказчиком</a:t>
            </a:r>
            <a:r>
              <a:rPr lang="ru-RU" altLang="ru-RU" sz="2400"/>
              <a:t>. </a:t>
            </a:r>
          </a:p>
          <a:p>
            <a:pPr marL="342906" indent="-342906" defTabSz="457207" fontAlgn="auto">
              <a:lnSpc>
                <a:spcPct val="9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ru-RU" altLang="ru-RU" sz="2400" b="1"/>
              <a:t>Работа ведется немногочисленными хорошо управляемыми группами профессионалов.</a:t>
            </a:r>
            <a:r>
              <a:rPr lang="ru-RU" altLang="ru-RU" sz="2400"/>
              <a:t> </a:t>
            </a:r>
          </a:p>
          <a:p>
            <a:pPr marL="342906" indent="-342906" defTabSz="457207" fontAlgn="auto">
              <a:lnSpc>
                <a:spcPct val="9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ru-RU" altLang="ru-RU" sz="2400"/>
              <a:t>Разработка базируется на моделях.</a:t>
            </a:r>
          </a:p>
          <a:p>
            <a:pPr marL="342906" indent="-342906" defTabSz="457207" fontAlgn="auto">
              <a:lnSpc>
                <a:spcPct val="9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ru-RU" altLang="ru-RU" sz="2400" b="1"/>
              <a:t>Итерационное прототипирование (традиционно 3 прототипа).</a:t>
            </a:r>
            <a:r>
              <a:rPr lang="ru-RU" altLang="ru-RU" sz="2400"/>
              <a:t> </a:t>
            </a:r>
          </a:p>
          <a:p>
            <a:pPr marL="342906" indent="-342906" defTabSz="457207" fontAlgn="auto">
              <a:lnSpc>
                <a:spcPct val="9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ru-RU" altLang="ru-RU" sz="2400" b="1"/>
              <a:t>RAD группа всегда работает только над одним прототипом.</a:t>
            </a:r>
          </a:p>
          <a:p>
            <a:pPr marL="342906" indent="-342906" defTabSz="457207" fontAlgn="auto">
              <a:lnSpc>
                <a:spcPct val="9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ru-RU" altLang="ru-RU" sz="2400" b="1"/>
              <a:t>Большие системы разбиваются на подсистемы и</a:t>
            </a:r>
            <a:r>
              <a:rPr lang="ru-RU" altLang="ru-RU" sz="2400"/>
              <a:t> для него выделяется несколько RAD групп. </a:t>
            </a:r>
          </a:p>
          <a:p>
            <a:pPr marL="342906" indent="-342906" defTabSz="457207" fontAlgn="auto">
              <a:lnSpc>
                <a:spcPct val="9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endParaRPr lang="ru-RU" altLang="ru-RU" sz="240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B5654FD0-C81B-4DBF-9E3B-EB9F9C6AFC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4000" b="1"/>
              <a:t>Гибкое проектирование и</a:t>
            </a:r>
            <a:r>
              <a:rPr lang="en-US" altLang="ru-RU" sz="4000" b="1"/>
              <a:t> XP</a:t>
            </a:r>
            <a:r>
              <a:rPr lang="ru-RU" altLang="ru-RU" sz="4000"/>
              <a:t> 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0ABCC4E4-49FB-44DD-99CB-326CAC89C90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 altLang="ru-RU" b="1" i="1"/>
              <a:t>Гибкое моделирование </a:t>
            </a:r>
            <a:r>
              <a:rPr lang="ru-RU" altLang="ru-RU"/>
              <a:t>(Adile Modeling - AM) – это упорядочивающая, основанная на практическом опыте методология эффективного моделирования и документирования программных систем.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>
            <a:extLst>
              <a:ext uri="{FF2B5EF4-FFF2-40B4-BE49-F238E27FC236}">
                <a16:creationId xmlns:a16="http://schemas.microsoft.com/office/drawing/2014/main" id="{3DB1D887-E931-457A-B6E5-E8EEEDFBE1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9388" y="452438"/>
            <a:ext cx="7704980" cy="1464394"/>
          </a:xfrm>
        </p:spPr>
        <p:txBody>
          <a:bodyPr rtlCol="0">
            <a:normAutofit fontScale="90000"/>
          </a:bodyPr>
          <a:lstStyle/>
          <a:p>
            <a:pPr defTabSz="457207" fontAlgn="auto">
              <a:spcAft>
                <a:spcPts val="0"/>
              </a:spcAft>
              <a:defRPr/>
            </a:pPr>
            <a:r>
              <a:rPr lang="ru-RU" altLang="ru-RU" sz="4000" dirty="0"/>
              <a:t>Манифест </a:t>
            </a:r>
            <a:br>
              <a:rPr lang="ru-RU" altLang="ru-RU" sz="4000" dirty="0"/>
            </a:br>
            <a:r>
              <a:rPr lang="ru-RU" altLang="ru-RU" sz="4000" dirty="0"/>
              <a:t>альянса гибкой разработки ПО</a:t>
            </a:r>
            <a:br>
              <a:rPr lang="ru-RU" altLang="ru-RU" sz="4000" dirty="0"/>
            </a:br>
            <a:endParaRPr lang="ru-RU" altLang="ru-RU" sz="1400" dirty="0"/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45DD94AE-879D-4916-A37B-45919F077EF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79388" y="2492896"/>
            <a:ext cx="8785225" cy="4104754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ru-RU" altLang="ru-RU" dirty="0"/>
              <a:t>Люди и контакты важнее процессов и средств.</a:t>
            </a:r>
          </a:p>
          <a:p>
            <a:pPr marL="609600" indent="-609600">
              <a:buFontTx/>
              <a:buAutoNum type="arabicPeriod"/>
            </a:pPr>
            <a:r>
              <a:rPr lang="ru-RU" altLang="ru-RU" dirty="0"/>
              <a:t>Работающие программы важнее идеальной документации.</a:t>
            </a:r>
          </a:p>
          <a:p>
            <a:pPr marL="609600" indent="-609600">
              <a:buFontTx/>
              <a:buAutoNum type="arabicPeriod"/>
            </a:pPr>
            <a:r>
              <a:rPr lang="ru-RU" altLang="ru-RU" dirty="0"/>
              <a:t>Сотрудничество с заказчиком важнее переговоров по условиям контракта.</a:t>
            </a:r>
          </a:p>
          <a:p>
            <a:pPr marL="609600" indent="-609600">
              <a:buFontTx/>
              <a:buAutoNum type="arabicPeriod"/>
            </a:pPr>
            <a:r>
              <a:rPr lang="ru-RU" altLang="ru-RU" dirty="0"/>
              <a:t>Готовность к изменениям важнее соблюдения планов.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9BEAF0C9-CCF9-45B0-BBE8-CD96C9C78F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90737" y="223936"/>
            <a:ext cx="7056437" cy="1400175"/>
          </a:xfrm>
        </p:spPr>
        <p:txBody>
          <a:bodyPr/>
          <a:lstStyle/>
          <a:p>
            <a:r>
              <a:rPr lang="ru-RU" altLang="ru-RU" sz="4000" dirty="0"/>
              <a:t>Принципы гибкой разработки ПО:</a:t>
            </a:r>
          </a:p>
        </p:txBody>
      </p:sp>
      <p:sp>
        <p:nvSpPr>
          <p:cNvPr id="147459" name="Rectangle 3">
            <a:extLst>
              <a:ext uri="{FF2B5EF4-FFF2-40B4-BE49-F238E27FC236}">
                <a16:creationId xmlns:a16="http://schemas.microsoft.com/office/drawing/2014/main" id="{08A14254-A89A-41D5-941D-B998EEB6833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5068888"/>
          </a:xfrm>
        </p:spPr>
        <p:txBody>
          <a:bodyPr rtlCol="0">
            <a:normAutofit fontScale="92500" lnSpcReduction="10000"/>
          </a:bodyPr>
          <a:lstStyle/>
          <a:p>
            <a:pPr marL="342906" indent="-342906" defTabSz="457207" fontAlgn="auto">
              <a:lnSpc>
                <a:spcPct val="8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Tx/>
              <a:buAutoNum type="arabicPeriod"/>
              <a:defRPr/>
            </a:pPr>
            <a:r>
              <a:rPr lang="ru-RU" altLang="ru-RU" sz="1400" dirty="0"/>
              <a:t> Мы придаем первоочередное значение удовлетворению заказчика, быстро и постоянно предоставляя нужное ему программное обеспечение.</a:t>
            </a:r>
          </a:p>
          <a:p>
            <a:pPr marL="342906" indent="-342906" defTabSz="457207" fontAlgn="auto">
              <a:lnSpc>
                <a:spcPct val="8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Tx/>
              <a:buAutoNum type="arabicPeriod"/>
              <a:defRPr/>
            </a:pPr>
            <a:r>
              <a:rPr lang="ru-RU" altLang="ru-RU" sz="1400" dirty="0"/>
              <a:t>Мы приветствуем изменения требований  даже на поздних этапах разработки. Гибкие процессы позволяют поддерживать изменения, обеспечивая заказчику конкурентное преимущество.</a:t>
            </a:r>
          </a:p>
          <a:p>
            <a:pPr marL="342906" indent="-342906" defTabSz="457207" fontAlgn="auto">
              <a:lnSpc>
                <a:spcPct val="8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Tx/>
              <a:buAutoNum type="arabicPeriod"/>
              <a:defRPr/>
            </a:pPr>
            <a:r>
              <a:rPr lang="ru-RU" altLang="ru-RU" sz="1400" dirty="0"/>
              <a:t>Новые версии работающего ПО поставляются часто, с регулярностью от нескольких недель до нескольких месяцев, причем более предпочтительны короткие временные периоды.</a:t>
            </a:r>
          </a:p>
          <a:p>
            <a:pPr marL="342906" indent="-342906" defTabSz="457207" fontAlgn="auto">
              <a:lnSpc>
                <a:spcPct val="8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Tx/>
              <a:buAutoNum type="arabicPeriod"/>
              <a:defRPr/>
            </a:pPr>
            <a:r>
              <a:rPr lang="ru-RU" altLang="ru-RU" sz="1400" dirty="0"/>
              <a:t>В ходе проекта бизнесмены и разработчики должны постоянно работать вместе.</a:t>
            </a:r>
          </a:p>
          <a:p>
            <a:pPr marL="342906" indent="-342906" defTabSz="457207" fontAlgn="auto">
              <a:lnSpc>
                <a:spcPct val="8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Tx/>
              <a:buAutoNum type="arabicPeriod"/>
              <a:defRPr/>
            </a:pPr>
            <a:r>
              <a:rPr lang="ru-RU" altLang="ru-RU" sz="1400" dirty="0"/>
              <a:t>Проекты строятся мотивированными индивидуалами. Создайте им условия, удовлетворяйте их требования и доверяйте им в том, что касается выполнения работы.</a:t>
            </a:r>
          </a:p>
          <a:p>
            <a:pPr marL="342906" indent="-342906" defTabSz="457207" fontAlgn="auto">
              <a:lnSpc>
                <a:spcPct val="8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Tx/>
              <a:buAutoNum type="arabicPeriod"/>
              <a:defRPr/>
            </a:pPr>
            <a:r>
              <a:rPr lang="ru-RU" altLang="ru-RU" sz="1400" dirty="0"/>
              <a:t>Наиболее производительный и эффективный способ передачи информации рабочей группе и внутри нее – это разговор лицом к лицу.</a:t>
            </a:r>
          </a:p>
          <a:p>
            <a:pPr marL="342906" indent="-342906" defTabSz="457207" fontAlgn="auto">
              <a:lnSpc>
                <a:spcPct val="8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Tx/>
              <a:buAutoNum type="arabicPeriod"/>
              <a:defRPr/>
            </a:pPr>
            <a:r>
              <a:rPr lang="ru-RU" altLang="ru-RU" sz="1400" dirty="0"/>
              <a:t>Работающее ПО – это основной показатель прогресса.</a:t>
            </a:r>
          </a:p>
          <a:p>
            <a:pPr marL="342906" indent="-342906" defTabSz="457207" fontAlgn="auto">
              <a:lnSpc>
                <a:spcPct val="8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Tx/>
              <a:buAutoNum type="arabicPeriod"/>
              <a:defRPr/>
            </a:pPr>
            <a:r>
              <a:rPr lang="ru-RU" altLang="ru-RU" sz="1400" dirty="0"/>
              <a:t>Гибкие процессы стимулируют устойчивую работу. Спонсоры, разработчики и пользователи должны быть в состоянии неограниченно долго поддерживать постоянный ритм работы. </a:t>
            </a:r>
          </a:p>
          <a:p>
            <a:pPr marL="342906" indent="-342906" defTabSz="457207" fontAlgn="auto">
              <a:lnSpc>
                <a:spcPct val="8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Tx/>
              <a:buAutoNum type="arabicPeriod"/>
              <a:defRPr/>
            </a:pPr>
            <a:r>
              <a:rPr lang="ru-RU" altLang="ru-RU" sz="1400" dirty="0"/>
              <a:t>Непрерывное внимание к техническому качеству и хорошему проектированию улучшает гибкость.</a:t>
            </a:r>
          </a:p>
          <a:p>
            <a:pPr marL="342906" indent="-342906" defTabSz="457207" fontAlgn="auto">
              <a:lnSpc>
                <a:spcPct val="8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Tx/>
              <a:buAutoNum type="arabicPeriod"/>
              <a:defRPr/>
            </a:pPr>
            <a:r>
              <a:rPr lang="ru-RU" altLang="ru-RU" sz="1400" dirty="0"/>
              <a:t>Простота – искусство минимизировать количество ненужной работы – исключительно важна.</a:t>
            </a:r>
          </a:p>
          <a:p>
            <a:pPr marL="342906" indent="-342906" defTabSz="457207" fontAlgn="auto">
              <a:lnSpc>
                <a:spcPct val="8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Tx/>
              <a:buAutoNum type="arabicPeriod"/>
              <a:defRPr/>
            </a:pPr>
            <a:r>
              <a:rPr lang="ru-RU" altLang="ru-RU" sz="1400" dirty="0"/>
              <a:t>Наилучшим образом архитектура, требования и проектирование формируются и выполняются самоорганизующимися командами.</a:t>
            </a:r>
          </a:p>
          <a:p>
            <a:pPr marL="342906" indent="-342906" defTabSz="457207" fontAlgn="auto">
              <a:lnSpc>
                <a:spcPct val="8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Tx/>
              <a:buAutoNum type="arabicPeriod"/>
              <a:defRPr/>
            </a:pPr>
            <a:r>
              <a:rPr lang="ru-RU" altLang="ru-RU" sz="1400" dirty="0"/>
              <a:t>Команда должна регулярно обсуждать, как повысить эффективность своей работы, после чего изменять и согласовывать рабочий процесс с результатами этих обсуждений.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269A2642-5CDE-428A-977A-B6F2DCDA71E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4000" b="1"/>
              <a:t>Экстремальное программирование</a:t>
            </a:r>
            <a:r>
              <a:rPr lang="ru-RU" altLang="ru-RU" sz="4000"/>
              <a:t> (</a:t>
            </a:r>
            <a:r>
              <a:rPr lang="en-US" altLang="ru-RU" sz="4000"/>
              <a:t>XP</a:t>
            </a:r>
            <a:r>
              <a:rPr lang="ru-RU" altLang="ru-RU" sz="4000"/>
              <a:t>)</a:t>
            </a:r>
          </a:p>
        </p:txBody>
      </p:sp>
      <p:sp>
        <p:nvSpPr>
          <p:cNvPr id="148483" name="Rectangle 3">
            <a:extLst>
              <a:ext uri="{FF2B5EF4-FFF2-40B4-BE49-F238E27FC236}">
                <a16:creationId xmlns:a16="http://schemas.microsoft.com/office/drawing/2014/main" id="{523877C4-5D12-4789-8321-DD31A777717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9552" y="2052638"/>
            <a:ext cx="7200800" cy="4184674"/>
          </a:xfrm>
        </p:spPr>
        <p:txBody>
          <a:bodyPr rtlCol="0">
            <a:normAutofit fontScale="92500" lnSpcReduction="20000"/>
          </a:bodyPr>
          <a:lstStyle/>
          <a:p>
            <a:pPr marL="342906" indent="-342906" defTabSz="457207" fontAlgn="auto">
              <a:lnSpc>
                <a:spcPct val="9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Tx/>
              <a:buNone/>
              <a:defRPr/>
            </a:pPr>
            <a:r>
              <a:rPr lang="en-US" altLang="ru-RU" sz="2400" dirty="0" err="1"/>
              <a:t>Ghbywbgs</a:t>
            </a:r>
            <a:r>
              <a:rPr lang="ru-RU" altLang="ru-RU" sz="2400" dirty="0"/>
              <a:t>: </a:t>
            </a:r>
          </a:p>
          <a:p>
            <a:pPr marL="342906" indent="-342906" defTabSz="457207" fontAlgn="auto">
              <a:lnSpc>
                <a:spcPct val="9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ru-RU" altLang="ru-RU" sz="2400" dirty="0"/>
              <a:t>Ищите самое простое решение, которое может сработать.</a:t>
            </a:r>
            <a:endParaRPr lang="en-US" altLang="ru-RU" sz="2400" dirty="0"/>
          </a:p>
          <a:p>
            <a:pPr marL="342906" indent="-342906" defTabSz="457207" fontAlgn="auto">
              <a:lnSpc>
                <a:spcPct val="9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ru-RU" altLang="ru-RU" sz="2400" dirty="0"/>
              <a:t>Это вам не понадобится (не делать ничего впрок).</a:t>
            </a:r>
            <a:endParaRPr lang="en-US" altLang="ru-RU" sz="2400" dirty="0"/>
          </a:p>
          <a:p>
            <a:pPr marL="342906" indent="-342906" defTabSz="457207" fontAlgn="auto">
              <a:lnSpc>
                <a:spcPct val="9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ru-RU" altLang="ru-RU" sz="2400" dirty="0"/>
              <a:t>программный код должен быть максимально прост</a:t>
            </a:r>
            <a:r>
              <a:rPr lang="en-US" altLang="ru-RU" sz="2400" dirty="0"/>
              <a:t>:</a:t>
            </a:r>
          </a:p>
          <a:p>
            <a:pPr marL="742962" lvl="1" indent="-285755" defTabSz="457207" fontAlgn="auto">
              <a:lnSpc>
                <a:spcPct val="9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ru-RU" altLang="ru-RU" sz="2000" dirty="0"/>
              <a:t>Система успешно проходит все тесты; </a:t>
            </a:r>
          </a:p>
          <a:p>
            <a:pPr marL="742962" lvl="1" indent="-285755" defTabSz="457207" fontAlgn="auto">
              <a:lnSpc>
                <a:spcPct val="9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ru-RU" altLang="ru-RU" sz="2000" dirty="0"/>
              <a:t>Код системы ясно раскрывает все изначальные замыслы; </a:t>
            </a:r>
          </a:p>
          <a:p>
            <a:pPr marL="742962" lvl="1" indent="-285755" defTabSz="457207" fontAlgn="auto">
              <a:lnSpc>
                <a:spcPct val="9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ru-RU" altLang="ru-RU" sz="2000" dirty="0"/>
              <a:t>В ней отсутствует дублирование кода; </a:t>
            </a:r>
          </a:p>
          <a:p>
            <a:pPr marL="742962" lvl="1" indent="-285755" defTabSz="457207" fontAlgn="auto">
              <a:lnSpc>
                <a:spcPct val="9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ru-RU" altLang="ru-RU" sz="2000" dirty="0"/>
              <a:t>Используется минимально возможное количество классов и методов 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>
            <a:extLst>
              <a:ext uri="{FF2B5EF4-FFF2-40B4-BE49-F238E27FC236}">
                <a16:creationId xmlns:a16="http://schemas.microsoft.com/office/drawing/2014/main" id="{F5584371-EC03-4E8F-8E70-B0F53794208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908050"/>
            <a:ext cx="8229600" cy="5218113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ru-RU" altLang="ru-RU"/>
              <a:t>Начальный толчок создания </a:t>
            </a:r>
            <a:r>
              <a:rPr lang="en-US" altLang="ru-RU"/>
              <a:t>CASE</a:t>
            </a:r>
            <a:r>
              <a:rPr lang="ru-RU" altLang="ru-RU"/>
              <a:t> - </a:t>
            </a:r>
            <a:r>
              <a:rPr lang="ru-RU" altLang="ru-RU" b="1"/>
              <a:t>структурное программирование</a:t>
            </a:r>
          </a:p>
          <a:p>
            <a:pPr marL="609600" indent="-609600">
              <a:buFontTx/>
              <a:buAutoNum type="arabicParenR"/>
            </a:pPr>
            <a:endParaRPr lang="en-US" altLang="ru-RU"/>
          </a:p>
          <a:p>
            <a:pPr marL="609600" indent="-609600">
              <a:buFontTx/>
              <a:buAutoNum type="arabicParenR"/>
            </a:pPr>
            <a:r>
              <a:rPr lang="ru-RU" altLang="ru-RU"/>
              <a:t>достаточно развитый уровень формализации.</a:t>
            </a:r>
          </a:p>
          <a:p>
            <a:pPr marL="609600" indent="-609600">
              <a:buFontTx/>
              <a:buAutoNum type="arabicParenR"/>
            </a:pPr>
            <a:endParaRPr lang="en-US" altLang="ru-RU"/>
          </a:p>
          <a:p>
            <a:pPr marL="609600" indent="-609600">
              <a:buFontTx/>
              <a:buAutoNum type="arabicParenR"/>
            </a:pPr>
            <a:r>
              <a:rPr lang="ru-RU" altLang="ru-RU"/>
              <a:t>Необходимость автоматизировать выполнение рутинных работ.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>
            <a:extLst>
              <a:ext uri="{FF2B5EF4-FFF2-40B4-BE49-F238E27FC236}">
                <a16:creationId xmlns:a16="http://schemas.microsoft.com/office/drawing/2014/main" id="{AF874893-82CA-4EC5-BFEA-994DBE02493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765175"/>
            <a:ext cx="8229600" cy="5360988"/>
          </a:xfrm>
        </p:spPr>
        <p:txBody>
          <a:bodyPr/>
          <a:lstStyle/>
          <a:p>
            <a:pPr>
              <a:buFontTx/>
              <a:buNone/>
            </a:pPr>
            <a:endParaRPr lang="ru-RU" altLang="ru-RU"/>
          </a:p>
          <a:p>
            <a:pPr>
              <a:buFontTx/>
              <a:buNone/>
            </a:pPr>
            <a:r>
              <a:rPr lang="ru-RU" altLang="ru-RU"/>
              <a:t>В настоящее время CASE-технологии используются не только для производства ПО, но и как мощный инструмент решения исследовательских и проектных задач.</a:t>
            </a:r>
          </a:p>
          <a:p>
            <a:pPr>
              <a:buFontTx/>
              <a:buNone/>
            </a:pPr>
            <a:endParaRPr lang="ru-RU" altLang="ru-RU"/>
          </a:p>
          <a:p>
            <a:pPr>
              <a:buFontTx/>
              <a:buNone/>
            </a:pPr>
            <a:r>
              <a:rPr lang="ru-RU" altLang="ru-RU"/>
              <a:t>Попытка смоделировать систему вообще.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>
            <a:extLst>
              <a:ext uri="{FF2B5EF4-FFF2-40B4-BE49-F238E27FC236}">
                <a16:creationId xmlns:a16="http://schemas.microsoft.com/office/drawing/2014/main" id="{32CDE4A0-626F-4159-8AFD-0D7059CA876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620713"/>
            <a:ext cx="8229600" cy="1143000"/>
          </a:xfrm>
        </p:spPr>
        <p:txBody>
          <a:bodyPr rtlCol="0">
            <a:normAutofit fontScale="90000"/>
          </a:bodyPr>
          <a:lstStyle/>
          <a:p>
            <a:pPr defTabSz="457207" fontAlgn="auto">
              <a:spcAft>
                <a:spcPts val="0"/>
              </a:spcAft>
              <a:defRPr/>
            </a:pPr>
            <a:r>
              <a:rPr lang="ru-RU" altLang="ru-RU" sz="4000"/>
              <a:t>Назначение </a:t>
            </a:r>
            <a:r>
              <a:rPr lang="en-US" altLang="ru-RU" sz="4000"/>
              <a:t>CASE</a:t>
            </a:r>
            <a:r>
              <a:rPr lang="ru-RU" altLang="ru-RU" sz="4000"/>
              <a:t> для помощи в создании ПО: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761CEBDA-AF8D-4438-942E-9E96625B4C2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79388" y="2133600"/>
            <a:ext cx="8713787" cy="4391025"/>
          </a:xfrm>
        </p:spPr>
        <p:txBody>
          <a:bodyPr/>
          <a:lstStyle/>
          <a:p>
            <a:pPr lvl="1">
              <a:lnSpc>
                <a:spcPct val="90000"/>
              </a:lnSpc>
              <a:buFontTx/>
              <a:buChar char="•"/>
            </a:pPr>
            <a:r>
              <a:rPr lang="ru-RU" altLang="ru-RU" sz="3200"/>
              <a:t>автоматизация процесса построения ПО;</a:t>
            </a: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ru-RU" altLang="ru-RU" sz="3200"/>
              <a:t>обеспечение функций реверсивного проектирования;</a:t>
            </a: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ru-RU" altLang="ru-RU" sz="3200"/>
              <a:t>обеспечение функций сопровождения ПО.</a:t>
            </a: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ru-RU" altLang="ru-RU" sz="3200"/>
              <a:t>поддержка разработки моделей анализа и проектирования ПО;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>
            <a:extLst>
              <a:ext uri="{FF2B5EF4-FFF2-40B4-BE49-F238E27FC236}">
                <a16:creationId xmlns:a16="http://schemas.microsoft.com/office/drawing/2014/main" id="{CCE10FE6-52D3-4416-97D5-056197E207A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981075"/>
            <a:ext cx="8229600" cy="5145088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 altLang="ru-RU" sz="4400" b="1"/>
              <a:t>Истоки</a:t>
            </a:r>
            <a:r>
              <a:rPr lang="ru-RU" altLang="ru-RU" sz="4400"/>
              <a:t> </a:t>
            </a:r>
            <a:r>
              <a:rPr lang="en-US" altLang="ru-RU" sz="4400"/>
              <a:t>CASE </a:t>
            </a:r>
            <a:r>
              <a:rPr lang="ru-RU" altLang="ru-RU" sz="4400"/>
              <a:t>- использование разработчиками различных схем и рисунков</a:t>
            </a:r>
            <a:r>
              <a:rPr lang="ru-RU" altLang="ru-RU"/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altLang="ru-RU"/>
              <a:t>Систематизация графических средств приводит к созданию “графических” языков, которые могут рассматриваться как языки более высокого уровня по отношению к текстам программ.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BCE702CA-84F7-42EA-AC56-333C507822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8180" y="215058"/>
            <a:ext cx="7056437" cy="1400175"/>
          </a:xfrm>
        </p:spPr>
        <p:txBody>
          <a:bodyPr/>
          <a:lstStyle/>
          <a:p>
            <a:r>
              <a:rPr lang="ru-RU" altLang="ru-RU" sz="4000" b="1" dirty="0"/>
              <a:t>Основные задачи </a:t>
            </a:r>
            <a:r>
              <a:rPr lang="ru-RU" altLang="ru-RU" sz="4000" dirty="0"/>
              <a:t>CASE-систем </a:t>
            </a:r>
          </a:p>
        </p:txBody>
      </p:sp>
      <p:sp>
        <p:nvSpPr>
          <p:cNvPr id="126979" name="Rectangle 3">
            <a:extLst>
              <a:ext uri="{FF2B5EF4-FFF2-40B4-BE49-F238E27FC236}">
                <a16:creationId xmlns:a16="http://schemas.microsoft.com/office/drawing/2014/main" id="{9B3D2960-67B2-491B-8F8D-A2A72B24050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362950" cy="5068888"/>
          </a:xfrm>
        </p:spPr>
        <p:txBody>
          <a:bodyPr rtlCol="0">
            <a:normAutofit lnSpcReduction="10000"/>
          </a:bodyPr>
          <a:lstStyle/>
          <a:p>
            <a:pPr marL="381000" indent="-381000" defTabSz="457207" fontAlgn="auto">
              <a:lnSpc>
                <a:spcPct val="8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Tx/>
              <a:buAutoNum type="arabicPeriod"/>
              <a:defRPr/>
            </a:pPr>
            <a:r>
              <a:rPr lang="ru-RU" altLang="ru-RU" sz="2400" b="1"/>
              <a:t>Разработка моделей предметной области, функциональной структуры системы, структур данных на графических языках.</a:t>
            </a:r>
          </a:p>
          <a:p>
            <a:pPr marL="381000" indent="-381000" defTabSz="457207" fontAlgn="auto">
              <a:lnSpc>
                <a:spcPct val="8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Tx/>
              <a:buAutoNum type="arabicPeriod"/>
              <a:defRPr/>
            </a:pPr>
            <a:r>
              <a:rPr lang="ru-RU" altLang="ru-RU" sz="2400" b="1"/>
              <a:t>Хранение моделей в единой базе данных – репозитории, доступном всем участникам разработки.</a:t>
            </a:r>
          </a:p>
          <a:p>
            <a:pPr marL="381000" indent="-381000" defTabSz="457207" fontAlgn="auto">
              <a:lnSpc>
                <a:spcPct val="8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Tx/>
              <a:buAutoNum type="arabicPeriod"/>
              <a:defRPr/>
            </a:pPr>
            <a:r>
              <a:rPr lang="ru-RU" altLang="ru-RU" sz="2400" b="1"/>
              <a:t>Формальный анализ разрабатываемых моделей, позволяющий избегать некоторых семантических ошибок.</a:t>
            </a:r>
          </a:p>
          <a:p>
            <a:pPr marL="381000" indent="-381000" defTabSz="457207" fontAlgn="auto">
              <a:lnSpc>
                <a:spcPct val="8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Tx/>
              <a:buAutoNum type="arabicPeriod"/>
              <a:defRPr/>
            </a:pPr>
            <a:r>
              <a:rPr lang="ru-RU" altLang="ru-RU" sz="2400" b="1"/>
              <a:t>Автоматизированная генерация структур баз данных, приложений, текстов программ.</a:t>
            </a:r>
          </a:p>
          <a:p>
            <a:pPr marL="381000" indent="-381000" defTabSz="457207" fontAlgn="auto">
              <a:lnSpc>
                <a:spcPct val="8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Tx/>
              <a:buAutoNum type="arabicPeriod"/>
              <a:defRPr/>
            </a:pPr>
            <a:r>
              <a:rPr lang="ru-RU" altLang="ru-RU" sz="2400" b="1"/>
              <a:t>Автоматизированная генерация документации на программные системы.</a:t>
            </a:r>
          </a:p>
          <a:p>
            <a:pPr marL="381000" indent="-381000" defTabSz="457207" fontAlgn="auto">
              <a:lnSpc>
                <a:spcPct val="8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Tx/>
              <a:buAutoNum type="arabicPeriod"/>
              <a:defRPr/>
            </a:pPr>
            <a:r>
              <a:rPr lang="ru-RU" altLang="ru-RU" sz="2400" b="1"/>
              <a:t>Обеспечение повторного использования наработок при модернизации, перепроектировании системы.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>
            <a:extLst>
              <a:ext uri="{FF2B5EF4-FFF2-40B4-BE49-F238E27FC236}">
                <a16:creationId xmlns:a16="http://schemas.microsoft.com/office/drawing/2014/main" id="{64B3CDB9-0889-4A79-AE78-52C0C9E4C8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836613"/>
            <a:ext cx="8229600" cy="1143000"/>
          </a:xfrm>
        </p:spPr>
        <p:txBody>
          <a:bodyPr rtlCol="0">
            <a:normAutofit fontScale="90000"/>
          </a:bodyPr>
          <a:lstStyle/>
          <a:p>
            <a:pPr defTabSz="457207" fontAlgn="auto">
              <a:spcAft>
                <a:spcPts val="0"/>
              </a:spcAft>
              <a:defRPr/>
            </a:pPr>
            <a:r>
              <a:rPr lang="en-US" altLang="ru-RU" sz="4000"/>
              <a:t>CASE</a:t>
            </a:r>
            <a:r>
              <a:rPr lang="ru-RU" altLang="ru-RU" sz="4000"/>
              <a:t>-визуальное средство для </a:t>
            </a:r>
            <a:r>
              <a:rPr lang="ru-RU" altLang="ru-RU" sz="4000" b="1"/>
              <a:t>структурного анализа</a:t>
            </a:r>
            <a:r>
              <a:rPr lang="en-US" altLang="ru-RU" sz="4000"/>
              <a:t>:</a:t>
            </a:r>
            <a:r>
              <a:rPr lang="ru-RU" altLang="ru-RU" sz="4000"/>
              <a:t> 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9B3F975A-3ABC-44C0-8F26-68163F8382A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50825" y="2276475"/>
            <a:ext cx="8893175" cy="4392613"/>
          </a:xfrm>
        </p:spPr>
        <p:txBody>
          <a:bodyPr/>
          <a:lstStyle/>
          <a:p>
            <a:r>
              <a:rPr lang="ru-RU" altLang="ru-RU" b="1"/>
              <a:t>DFD</a:t>
            </a:r>
            <a:r>
              <a:rPr lang="ru-RU" altLang="ru-RU"/>
              <a:t> (</a:t>
            </a:r>
            <a:r>
              <a:rPr lang="ru-RU" altLang="ru-RU" b="1" i="1"/>
              <a:t>Data Flow Diagrams</a:t>
            </a:r>
            <a:r>
              <a:rPr lang="ru-RU" altLang="ru-RU"/>
              <a:t>) - диаграммы потоков данных;</a:t>
            </a:r>
            <a:endParaRPr lang="ru-RU" altLang="ru-RU" b="1"/>
          </a:p>
          <a:p>
            <a:r>
              <a:rPr lang="ru-RU" altLang="ru-RU" b="1"/>
              <a:t>ERD</a:t>
            </a:r>
            <a:r>
              <a:rPr lang="ru-RU" altLang="ru-RU"/>
              <a:t> ( </a:t>
            </a:r>
            <a:r>
              <a:rPr lang="ru-RU" altLang="ru-RU" b="1" i="1"/>
              <a:t>Entity-Relationship Diagrams</a:t>
            </a:r>
            <a:r>
              <a:rPr lang="ru-RU" altLang="ru-RU"/>
              <a:t>) - диаграммы ‘сущность -</a:t>
            </a:r>
            <a:r>
              <a:rPr lang="en-US" altLang="ru-RU"/>
              <a:t> </a:t>
            </a:r>
            <a:r>
              <a:rPr lang="ru-RU" altLang="ru-RU"/>
              <a:t>связь’;</a:t>
            </a:r>
            <a:endParaRPr lang="ru-RU" altLang="ru-RU" b="1"/>
          </a:p>
          <a:p>
            <a:r>
              <a:rPr lang="ru-RU" altLang="ru-RU" b="1"/>
              <a:t>STD</a:t>
            </a:r>
            <a:r>
              <a:rPr lang="ru-RU" altLang="ru-RU"/>
              <a:t> (</a:t>
            </a:r>
            <a:r>
              <a:rPr lang="ru-RU" altLang="ru-RU" b="1" i="1"/>
              <a:t>State Transition Diagrams</a:t>
            </a:r>
            <a:r>
              <a:rPr lang="ru-RU" altLang="ru-RU"/>
              <a:t>) - диаграммы переходов состояний.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>
            <a:extLst>
              <a:ext uri="{FF2B5EF4-FFF2-40B4-BE49-F238E27FC236}">
                <a16:creationId xmlns:a16="http://schemas.microsoft.com/office/drawing/2014/main" id="{B118B08F-B8E2-42A7-84B0-EB6EA9B8D1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476250"/>
            <a:ext cx="8229600" cy="1800225"/>
          </a:xfrm>
        </p:spPr>
        <p:txBody>
          <a:bodyPr rtlCol="0">
            <a:normAutofit fontScale="90000"/>
          </a:bodyPr>
          <a:lstStyle/>
          <a:p>
            <a:pPr defTabSz="457207" fontAlgn="auto">
              <a:spcAft>
                <a:spcPts val="0"/>
              </a:spcAft>
              <a:defRPr/>
            </a:pPr>
            <a:r>
              <a:rPr lang="ru-RU" altLang="ru-RU" sz="4000" b="1" i="1"/>
              <a:t>методологии структурного анализа</a:t>
            </a:r>
            <a:r>
              <a:rPr lang="ru-RU" altLang="ru-RU" sz="4000"/>
              <a:t> классифицируются по признакам: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9B39C308-0694-4772-A387-D1F02DED3E2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2205038"/>
            <a:ext cx="8229600" cy="4652962"/>
          </a:xfrm>
        </p:spPr>
        <p:txBody>
          <a:bodyPr/>
          <a:lstStyle/>
          <a:p>
            <a:r>
              <a:rPr lang="en-US" altLang="ru-RU" sz="2800"/>
              <a:t>по отношению к школам - </a:t>
            </a:r>
            <a:r>
              <a:rPr lang="en-US" altLang="ru-RU" sz="2800" b="1" i="1"/>
              <a:t>Software Engineering</a:t>
            </a:r>
            <a:r>
              <a:rPr lang="en-US" altLang="ru-RU" sz="2800"/>
              <a:t> (</a:t>
            </a:r>
            <a:r>
              <a:rPr lang="en-US" altLang="ru-RU" sz="2800" b="1"/>
              <a:t>SE</a:t>
            </a:r>
            <a:r>
              <a:rPr lang="en-US" altLang="ru-RU" sz="2800"/>
              <a:t>) и </a:t>
            </a:r>
            <a:r>
              <a:rPr lang="en-US" altLang="ru-RU" sz="2800" b="1" i="1"/>
              <a:t>Information Engineering</a:t>
            </a:r>
            <a:r>
              <a:rPr lang="en-US" altLang="ru-RU" sz="2800"/>
              <a:t> (</a:t>
            </a:r>
            <a:r>
              <a:rPr lang="en-US" altLang="ru-RU" sz="2800" b="1"/>
              <a:t>IE</a:t>
            </a:r>
            <a:r>
              <a:rPr lang="en-US" altLang="ru-RU" sz="2800"/>
              <a:t>);</a:t>
            </a:r>
            <a:endParaRPr lang="ru-RU" altLang="ru-RU" sz="2800"/>
          </a:p>
          <a:p>
            <a:r>
              <a:rPr lang="ru-RU" altLang="ru-RU" sz="2800"/>
              <a:t>по порядку построения моделей - процедурно-ориентированные, ориентированные на данные и информационно-ориентированные;</a:t>
            </a:r>
          </a:p>
          <a:p>
            <a:r>
              <a:rPr lang="ru-RU" altLang="ru-RU" sz="2800"/>
              <a:t>по типу целевых систем - для систем реального времени и для информационных систем.</a:t>
            </a:r>
          </a:p>
        </p:txBody>
      </p:sp>
    </p:spTree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DOfficeLightV0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TM02900688[[fn=Аспект]]</Template>
  <TotalTime>3013</TotalTime>
  <Words>1398</Words>
  <Application>Microsoft Office PowerPoint</Application>
  <PresentationFormat>Экран (4:3)</PresentationFormat>
  <Paragraphs>189</Paragraphs>
  <Slides>27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27</vt:i4>
      </vt:variant>
    </vt:vector>
  </HeadingPairs>
  <TitlesOfParts>
    <vt:vector size="37" baseType="lpstr">
      <vt:lpstr>Arial</vt:lpstr>
      <vt:lpstr>Calibri Light</vt:lpstr>
      <vt:lpstr>Calibri</vt:lpstr>
      <vt:lpstr>Wingdings 2</vt:lpstr>
      <vt:lpstr>Century Gothic</vt:lpstr>
      <vt:lpstr>Wingdings 3</vt:lpstr>
      <vt:lpstr>Times New Roman</vt:lpstr>
      <vt:lpstr>Times New Roman CYR</vt:lpstr>
      <vt:lpstr>HDOfficeLightV0</vt:lpstr>
      <vt:lpstr>Ион</vt:lpstr>
      <vt:lpstr>Лекция 10 Case технологии</vt:lpstr>
      <vt:lpstr>CASE- технологии </vt:lpstr>
      <vt:lpstr>Презентация PowerPoint</vt:lpstr>
      <vt:lpstr>Презентация PowerPoint</vt:lpstr>
      <vt:lpstr>Назначение CASE для помощи в создании ПО:</vt:lpstr>
      <vt:lpstr>Презентация PowerPoint</vt:lpstr>
      <vt:lpstr>Основные задачи CASE-систем </vt:lpstr>
      <vt:lpstr>CASE-визуальное средство для структурного анализа: </vt:lpstr>
      <vt:lpstr>методологии структурного анализа классифицируются по признакам:</vt:lpstr>
      <vt:lpstr>SE - нисходящий подход; IE - более новая дисциплина.  </vt:lpstr>
      <vt:lpstr>Состав типовой CASE-системы</vt:lpstr>
      <vt:lpstr>Презентация PowerPoint</vt:lpstr>
      <vt:lpstr>Изменение распределения трудозатрат </vt:lpstr>
      <vt:lpstr>Основные CASE-средства:</vt:lpstr>
      <vt:lpstr>Классификация по функциональной ориентации</vt:lpstr>
      <vt:lpstr>CASE-средства фирмы Computer Associated</vt:lpstr>
      <vt:lpstr>Презентация PowerPoint</vt:lpstr>
      <vt:lpstr>RAD  (Rapid Application Development)</vt:lpstr>
      <vt:lpstr>ЖЦ ПО по методологии RAD состоит из четырех фаз: </vt:lpstr>
      <vt:lpstr>На фазе анализа:</vt:lpstr>
      <vt:lpstr>На фазе проектирования:</vt:lpstr>
      <vt:lpstr>На фазе реализации:</vt:lpstr>
      <vt:lpstr>Принципы организации RAD:</vt:lpstr>
      <vt:lpstr>Гибкое проектирование и XP </vt:lpstr>
      <vt:lpstr>Манифест  альянса гибкой разработки ПО </vt:lpstr>
      <vt:lpstr>Принципы гибкой разработки ПО:</vt:lpstr>
      <vt:lpstr>Экстремальное программирование (XP)</vt:lpstr>
    </vt:vector>
  </TitlesOfParts>
  <Company>SOCIUM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Тестирование циклов</dc:title>
  <dc:creator>BVY</dc:creator>
  <cp:lastModifiedBy>Владислав Карюкин</cp:lastModifiedBy>
  <cp:revision>115</cp:revision>
  <dcterms:created xsi:type="dcterms:W3CDTF">2010-02-14T21:27:33Z</dcterms:created>
  <dcterms:modified xsi:type="dcterms:W3CDTF">2021-09-20T06:44:49Z</dcterms:modified>
</cp:coreProperties>
</file>